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6" r:id="rId22"/>
    <p:sldId id="277" r:id="rId23"/>
    <p:sldId id="278" r:id="rId24"/>
    <p:sldId id="279" r:id="rId25"/>
    <p:sldId id="280" r:id="rId26"/>
    <p:sldId id="281" r:id="rId27"/>
    <p:sldId id="282" r:id="rId28"/>
    <p:sldId id="283" r:id="rId29"/>
    <p:sldId id="284" r:id="rId30"/>
    <p:sldId id="285"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80" autoAdjust="0"/>
    <p:restoredTop sz="94662" autoAdjust="0"/>
  </p:normalViewPr>
  <p:slideViewPr>
    <p:cSldViewPr>
      <p:cViewPr varScale="1">
        <p:scale>
          <a:sx n="74" d="100"/>
          <a:sy n="74" d="100"/>
        </p:scale>
        <p:origin x="-384"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152BF7B-362D-40D6-8167-BC165E5C777B}"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7452DB-EC34-4935-A507-A1D5227B0A8D}" type="slidenum">
              <a:rPr lang="en-US" smtClean="0"/>
              <a:t>‹#›</a:t>
            </a:fld>
            <a:endParaRPr lang="en-US"/>
          </a:p>
        </p:txBody>
      </p:sp>
    </p:spTree>
    <p:extLst>
      <p:ext uri="{BB962C8B-B14F-4D97-AF65-F5344CB8AC3E}">
        <p14:creationId xmlns:p14="http://schemas.microsoft.com/office/powerpoint/2010/main" val="3404537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52BF7B-362D-40D6-8167-BC165E5C777B}"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7452DB-EC34-4935-A507-A1D5227B0A8D}" type="slidenum">
              <a:rPr lang="en-US" smtClean="0"/>
              <a:t>‹#›</a:t>
            </a:fld>
            <a:endParaRPr lang="en-US"/>
          </a:p>
        </p:txBody>
      </p:sp>
    </p:spTree>
    <p:extLst>
      <p:ext uri="{BB962C8B-B14F-4D97-AF65-F5344CB8AC3E}">
        <p14:creationId xmlns:p14="http://schemas.microsoft.com/office/powerpoint/2010/main" val="321843748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52BF7B-362D-40D6-8167-BC165E5C777B}"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7452DB-EC34-4935-A507-A1D5227B0A8D}" type="slidenum">
              <a:rPr lang="en-US" smtClean="0"/>
              <a:t>‹#›</a:t>
            </a:fld>
            <a:endParaRPr lang="en-US"/>
          </a:p>
        </p:txBody>
      </p:sp>
    </p:spTree>
    <p:extLst>
      <p:ext uri="{BB962C8B-B14F-4D97-AF65-F5344CB8AC3E}">
        <p14:creationId xmlns:p14="http://schemas.microsoft.com/office/powerpoint/2010/main" val="24049140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52BF7B-362D-40D6-8167-BC165E5C777B}"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7452DB-EC34-4935-A507-A1D5227B0A8D}" type="slidenum">
              <a:rPr lang="en-US" smtClean="0"/>
              <a:t>‹#›</a:t>
            </a:fld>
            <a:endParaRPr lang="en-US"/>
          </a:p>
        </p:txBody>
      </p:sp>
    </p:spTree>
    <p:extLst>
      <p:ext uri="{BB962C8B-B14F-4D97-AF65-F5344CB8AC3E}">
        <p14:creationId xmlns:p14="http://schemas.microsoft.com/office/powerpoint/2010/main" val="2266344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52BF7B-362D-40D6-8167-BC165E5C777B}"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7452DB-EC34-4935-A507-A1D5227B0A8D}" type="slidenum">
              <a:rPr lang="en-US" smtClean="0"/>
              <a:t>‹#›</a:t>
            </a:fld>
            <a:endParaRPr lang="en-US"/>
          </a:p>
        </p:txBody>
      </p:sp>
    </p:spTree>
    <p:extLst>
      <p:ext uri="{BB962C8B-B14F-4D97-AF65-F5344CB8AC3E}">
        <p14:creationId xmlns:p14="http://schemas.microsoft.com/office/powerpoint/2010/main" val="2593320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152BF7B-362D-40D6-8167-BC165E5C777B}"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7452DB-EC34-4935-A507-A1D5227B0A8D}" type="slidenum">
              <a:rPr lang="en-US" smtClean="0"/>
              <a:t>‹#›</a:t>
            </a:fld>
            <a:endParaRPr lang="en-US"/>
          </a:p>
        </p:txBody>
      </p:sp>
    </p:spTree>
    <p:extLst>
      <p:ext uri="{BB962C8B-B14F-4D97-AF65-F5344CB8AC3E}">
        <p14:creationId xmlns:p14="http://schemas.microsoft.com/office/powerpoint/2010/main" val="1613713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152BF7B-362D-40D6-8167-BC165E5C777B}" type="datetimeFigureOut">
              <a:rPr lang="en-US" smtClean="0"/>
              <a:t>6/6/2022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7452DB-EC34-4935-A507-A1D5227B0A8D}" type="slidenum">
              <a:rPr lang="en-US" smtClean="0"/>
              <a:t>‹#›</a:t>
            </a:fld>
            <a:endParaRPr lang="en-US"/>
          </a:p>
        </p:txBody>
      </p:sp>
    </p:spTree>
    <p:extLst>
      <p:ext uri="{BB962C8B-B14F-4D97-AF65-F5344CB8AC3E}">
        <p14:creationId xmlns:p14="http://schemas.microsoft.com/office/powerpoint/2010/main" val="942673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52BF7B-362D-40D6-8167-BC165E5C777B}" type="datetimeFigureOut">
              <a:rPr lang="en-US" smtClean="0"/>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7452DB-EC34-4935-A507-A1D5227B0A8D}" type="slidenum">
              <a:rPr lang="en-US" smtClean="0"/>
              <a:t>‹#›</a:t>
            </a:fld>
            <a:endParaRPr lang="en-US"/>
          </a:p>
        </p:txBody>
      </p:sp>
    </p:spTree>
    <p:extLst>
      <p:ext uri="{BB962C8B-B14F-4D97-AF65-F5344CB8AC3E}">
        <p14:creationId xmlns:p14="http://schemas.microsoft.com/office/powerpoint/2010/main" val="1642107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7452DB-EC34-4935-A507-A1D5227B0A8D}" type="slidenum">
              <a:rPr lang="en-US" smtClean="0"/>
              <a:t>‹#›</a:t>
            </a:fld>
            <a:endParaRPr lang="en-US"/>
          </a:p>
        </p:txBody>
      </p:sp>
    </p:spTree>
    <p:extLst>
      <p:ext uri="{BB962C8B-B14F-4D97-AF65-F5344CB8AC3E}">
        <p14:creationId xmlns:p14="http://schemas.microsoft.com/office/powerpoint/2010/main" val="4747696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52BF7B-362D-40D6-8167-BC165E5C777B}"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7452DB-EC34-4935-A507-A1D5227B0A8D}" type="slidenum">
              <a:rPr lang="en-US" smtClean="0"/>
              <a:t>‹#›</a:t>
            </a:fld>
            <a:endParaRPr lang="en-US"/>
          </a:p>
        </p:txBody>
      </p:sp>
    </p:spTree>
    <p:extLst>
      <p:ext uri="{BB962C8B-B14F-4D97-AF65-F5344CB8AC3E}">
        <p14:creationId xmlns:p14="http://schemas.microsoft.com/office/powerpoint/2010/main" val="62144316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52BF7B-362D-40D6-8167-BC165E5C777B}"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7452DB-EC34-4935-A507-A1D5227B0A8D}" type="slidenum">
              <a:rPr lang="en-US" smtClean="0"/>
              <a:t>‹#›</a:t>
            </a:fld>
            <a:endParaRPr lang="en-US"/>
          </a:p>
        </p:txBody>
      </p:sp>
    </p:spTree>
    <p:extLst>
      <p:ext uri="{BB962C8B-B14F-4D97-AF65-F5344CB8AC3E}">
        <p14:creationId xmlns:p14="http://schemas.microsoft.com/office/powerpoint/2010/main" val="312833182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52BF7B-362D-40D6-8167-BC165E5C777B}" type="datetimeFigureOut">
              <a:rPr lang="en-US" smtClean="0"/>
              <a:t>6/6/2022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7452DB-EC34-4935-A507-A1D5227B0A8D}" type="slidenum">
              <a:rPr lang="en-US" smtClean="0"/>
              <a:t>‹#›</a:t>
            </a:fld>
            <a:endParaRPr lang="en-US"/>
          </a:p>
        </p:txBody>
      </p:sp>
    </p:spTree>
    <p:extLst>
      <p:ext uri="{BB962C8B-B14F-4D97-AF65-F5344CB8AC3E}">
        <p14:creationId xmlns:p14="http://schemas.microsoft.com/office/powerpoint/2010/main" val="364894915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684" y="2631472"/>
            <a:ext cx="8229600" cy="1143000"/>
          </a:xfrm>
        </p:spPr>
        <p:txBody>
          <a:bodyPr>
            <a:normAutofit/>
          </a:bodyPr>
          <a:lstStyle/>
          <a:p>
            <a:r>
              <a:rPr lang="en-US" sz="5400" b="1" i="1" dirty="0" smtClean="0">
                <a:effectLst>
                  <a:outerShdw blurRad="38100" dist="38100" dir="2700000" algn="tl">
                    <a:srgbClr val="000000">
                      <a:alpha val="43137"/>
                    </a:srgbClr>
                  </a:outerShdw>
                </a:effectLst>
              </a:rPr>
              <a:t>ISO 27001 Auditing Process</a:t>
            </a:r>
            <a:endParaRPr lang="en-US" sz="5400" dirty="0"/>
          </a:p>
        </p:txBody>
      </p:sp>
    </p:spTree>
    <p:extLst>
      <p:ext uri="{BB962C8B-B14F-4D97-AF65-F5344CB8AC3E}">
        <p14:creationId xmlns:p14="http://schemas.microsoft.com/office/powerpoint/2010/main" val="39830355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extLst>
          </p:cNvPr>
          <p:cNvSpPr txBox="1">
            <a:spLocks noChangeArrowheads="1"/>
          </p:cNvSpPr>
          <p:nvPr/>
        </p:nvSpPr>
        <p:spPr>
          <a:xfrm>
            <a:off x="158140" y="295275"/>
            <a:ext cx="3919537" cy="460375"/>
          </a:xfrm>
          <a:prstGeom prst="rect">
            <a:avLst/>
          </a:prstGeom>
          <a:solidFill>
            <a:schemeClr val="tx2"/>
          </a:solidFill>
        </p:spPr>
        <p:txBody>
          <a:bodyPr/>
          <a:lstStyle/>
          <a:p>
            <a:pPr eaLnBrk="1" fontAlgn="auto" hangingPunct="1">
              <a:spcAft>
                <a:spcPts val="0"/>
              </a:spcAft>
              <a:defRPr/>
            </a:pPr>
            <a:r>
              <a:rPr lang="en-US" b="1" i="1" dirty="0">
                <a:solidFill>
                  <a:schemeClr val="accent3">
                    <a:lumMod val="60000"/>
                    <a:lumOff val="40000"/>
                  </a:schemeClr>
                </a:solidFill>
                <a:latin typeface="Century Gothic" pitchFamily="34" charset="0"/>
                <a:ea typeface="+mj-ea"/>
                <a:cs typeface="+mj-cs"/>
              </a:rPr>
              <a:t>Dimensions of Auditing – I, I, E &amp; E</a:t>
            </a:r>
          </a:p>
        </p:txBody>
      </p:sp>
      <p:sp>
        <p:nvSpPr>
          <p:cNvPr id="3" name="Left-Right-Up Arrow 2"/>
          <p:cNvSpPr/>
          <p:nvPr/>
        </p:nvSpPr>
        <p:spPr>
          <a:xfrm>
            <a:off x="2663825" y="3245512"/>
            <a:ext cx="3200400" cy="2362200"/>
          </a:xfrm>
          <a:prstGeom prst="leftRightUpArrow">
            <a:avLst/>
          </a:prstGeom>
          <a:solidFill>
            <a:srgbClr val="92D05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10"/>
          <p:cNvGrpSpPr>
            <a:grpSpLocks/>
          </p:cNvGrpSpPr>
          <p:nvPr/>
        </p:nvGrpSpPr>
        <p:grpSpPr bwMode="auto">
          <a:xfrm>
            <a:off x="2139950" y="1662884"/>
            <a:ext cx="4248150" cy="1286516"/>
            <a:chOff x="2195736" y="1062682"/>
            <a:chExt cx="4248472" cy="1286890"/>
          </a:xfrm>
          <a:solidFill>
            <a:schemeClr val="accent2">
              <a:lumMod val="40000"/>
              <a:lumOff val="60000"/>
            </a:schemeClr>
          </a:solidFill>
        </p:grpSpPr>
        <p:sp>
          <p:nvSpPr>
            <p:cNvPr id="5" name="Rectangle 4">
              <a:extLst>
                <a:ext uri="{FF2B5EF4-FFF2-40B4-BE49-F238E27FC236}"/>
              </a:extLst>
            </p:cNvPr>
            <p:cNvSpPr/>
            <p:nvPr/>
          </p:nvSpPr>
          <p:spPr>
            <a:xfrm>
              <a:off x="2195736" y="1629166"/>
              <a:ext cx="4248472" cy="720406"/>
            </a:xfrm>
            <a:prstGeom prst="rect">
              <a:avLst/>
            </a:prstGeom>
            <a:grpFill/>
            <a:ln>
              <a:solidFill>
                <a:schemeClr val="accent2">
                  <a:lumMod val="60000"/>
                  <a:lumOff val="40000"/>
                </a:schemeClr>
              </a:solidFill>
            </a:ln>
          </p:spPr>
          <p:txBody>
            <a:bodyPr>
              <a:spAutoFit/>
            </a:bodyPr>
            <a:lstStyle/>
            <a:p>
              <a:pPr algn="ctr" eaLnBrk="1" hangingPunct="1">
                <a:lnSpc>
                  <a:spcPct val="85000"/>
                </a:lnSpc>
                <a:spcAft>
                  <a:spcPct val="35000"/>
                </a:spcAft>
                <a:defRPr/>
              </a:pPr>
              <a:r>
                <a:rPr lang="en-US" sz="1600" dirty="0">
                  <a:solidFill>
                    <a:schemeClr val="tx2">
                      <a:lumMod val="50000"/>
                    </a:schemeClr>
                  </a:solidFill>
                  <a:latin typeface="Arial" charset="0"/>
                </a:rPr>
                <a:t>Does Top Management &amp; the team </a:t>
              </a:r>
              <a:r>
                <a:rPr lang="en-US" sz="1600" u="sng" dirty="0">
                  <a:solidFill>
                    <a:schemeClr val="tx2">
                      <a:lumMod val="50000"/>
                    </a:schemeClr>
                  </a:solidFill>
                  <a:latin typeface="Arial" charset="0"/>
                </a:rPr>
                <a:t>intends to accept &amp; implement </a:t>
              </a:r>
              <a:r>
                <a:rPr lang="en-US" sz="1600" u="sng" dirty="0" smtClean="0">
                  <a:solidFill>
                    <a:schemeClr val="tx2">
                      <a:lumMod val="50000"/>
                    </a:schemeClr>
                  </a:solidFill>
                  <a:latin typeface="Arial" charset="0"/>
                </a:rPr>
                <a:t>ISMS </a:t>
              </a:r>
              <a:r>
                <a:rPr lang="en-US" sz="1600" dirty="0">
                  <a:solidFill>
                    <a:schemeClr val="tx2">
                      <a:lumMod val="50000"/>
                    </a:schemeClr>
                  </a:solidFill>
                  <a:latin typeface="Arial" charset="0"/>
                </a:rPr>
                <a:t>and how is this intent communicated?</a:t>
              </a:r>
            </a:p>
          </p:txBody>
        </p:sp>
        <p:sp>
          <p:nvSpPr>
            <p:cNvPr id="6" name="TextBox 5">
              <a:extLst>
                <a:ext uri="{FF2B5EF4-FFF2-40B4-BE49-F238E27FC236}"/>
              </a:extLst>
            </p:cNvPr>
            <p:cNvSpPr txBox="1"/>
            <p:nvPr/>
          </p:nvSpPr>
          <p:spPr>
            <a:xfrm>
              <a:off x="3707151" y="1062682"/>
              <a:ext cx="968608" cy="400226"/>
            </a:xfrm>
            <a:prstGeom prst="rect">
              <a:avLst/>
            </a:prstGeom>
            <a:grpFill/>
            <a:ln>
              <a:solidFill>
                <a:schemeClr val="accent2">
                  <a:lumMod val="60000"/>
                  <a:lumOff val="40000"/>
                </a:schemeClr>
              </a:solidFill>
            </a:ln>
          </p:spPr>
          <p:txBody>
            <a:bodyPr wrap="none">
              <a:spAutoFit/>
            </a:bodyPr>
            <a:lstStyle/>
            <a:p>
              <a:pPr eaLnBrk="1" fontAlgn="auto" hangingPunct="1">
                <a:spcBef>
                  <a:spcPts val="0"/>
                </a:spcBef>
                <a:spcAft>
                  <a:spcPts val="0"/>
                </a:spcAft>
                <a:defRPr/>
              </a:pPr>
              <a:r>
                <a:rPr lang="en-US" sz="2000" b="1" dirty="0">
                  <a:effectLst>
                    <a:outerShdw blurRad="38100" dist="38100" dir="2700000" algn="tl">
                      <a:srgbClr val="000000">
                        <a:alpha val="43137"/>
                      </a:srgbClr>
                    </a:outerShdw>
                  </a:effectLst>
                  <a:latin typeface="+mn-lt"/>
                </a:rPr>
                <a:t>INTENT</a:t>
              </a:r>
            </a:p>
          </p:txBody>
        </p:sp>
      </p:grpSp>
      <p:grpSp>
        <p:nvGrpSpPr>
          <p:cNvPr id="7" name="Group 11"/>
          <p:cNvGrpSpPr>
            <a:grpSpLocks/>
          </p:cNvGrpSpPr>
          <p:nvPr/>
        </p:nvGrpSpPr>
        <p:grpSpPr bwMode="auto">
          <a:xfrm>
            <a:off x="358694" y="3821851"/>
            <a:ext cx="2154831" cy="1867734"/>
            <a:chOff x="5724128" y="4008854"/>
            <a:chExt cx="3287825" cy="1026101"/>
          </a:xfrm>
          <a:solidFill>
            <a:schemeClr val="accent2">
              <a:lumMod val="40000"/>
              <a:lumOff val="60000"/>
            </a:schemeClr>
          </a:solidFill>
        </p:grpSpPr>
        <p:sp>
          <p:nvSpPr>
            <p:cNvPr id="8" name="Rectangle 7">
              <a:extLst>
                <a:ext uri="{FF2B5EF4-FFF2-40B4-BE49-F238E27FC236}"/>
              </a:extLst>
            </p:cNvPr>
            <p:cNvSpPr/>
            <p:nvPr/>
          </p:nvSpPr>
          <p:spPr>
            <a:xfrm>
              <a:off x="5724128" y="4294353"/>
              <a:ext cx="3168352" cy="740602"/>
            </a:xfrm>
            <a:prstGeom prst="rect">
              <a:avLst/>
            </a:prstGeom>
            <a:grpFill/>
            <a:ln>
              <a:solidFill>
                <a:schemeClr val="accent2">
                  <a:lumMod val="60000"/>
                  <a:lumOff val="40000"/>
                </a:schemeClr>
              </a:solidFill>
            </a:ln>
          </p:spPr>
          <p:txBody>
            <a:bodyPr>
              <a:spAutoFit/>
            </a:bodyPr>
            <a:lstStyle/>
            <a:p>
              <a:pPr algn="ctr" eaLnBrk="1" hangingPunct="1">
                <a:lnSpc>
                  <a:spcPct val="85000"/>
                </a:lnSpc>
                <a:spcBef>
                  <a:spcPct val="50000"/>
                </a:spcBef>
                <a:spcAft>
                  <a:spcPct val="35000"/>
                </a:spcAft>
                <a:defRPr/>
              </a:pPr>
              <a:r>
                <a:rPr lang="en-US" sz="1600" u="sng" dirty="0">
                  <a:solidFill>
                    <a:schemeClr val="tx2">
                      <a:lumMod val="50000"/>
                    </a:schemeClr>
                  </a:solidFill>
                  <a:latin typeface="Arial" charset="0"/>
                </a:rPr>
                <a:t>Does the implementation </a:t>
              </a:r>
              <a:r>
                <a:rPr lang="en-US" sz="1600" dirty="0">
                  <a:solidFill>
                    <a:schemeClr val="tx2">
                      <a:lumMod val="50000"/>
                    </a:schemeClr>
                  </a:solidFill>
                  <a:latin typeface="Arial" charset="0"/>
                </a:rPr>
                <a:t>of the </a:t>
              </a:r>
              <a:r>
                <a:rPr lang="en-US" sz="1600" dirty="0" smtClean="0">
                  <a:solidFill>
                    <a:schemeClr val="tx2">
                      <a:lumMod val="50000"/>
                    </a:schemeClr>
                  </a:solidFill>
                  <a:latin typeface="Arial" charset="0"/>
                </a:rPr>
                <a:t>ISMS </a:t>
              </a:r>
              <a:r>
                <a:rPr lang="en-US" sz="1600" dirty="0">
                  <a:solidFill>
                    <a:schemeClr val="tx2">
                      <a:lumMod val="50000"/>
                    </a:schemeClr>
                  </a:solidFill>
                  <a:latin typeface="Arial" charset="0"/>
                </a:rPr>
                <a:t>reflect the intent of Top Management &amp; it’s team?</a:t>
              </a:r>
            </a:p>
          </p:txBody>
        </p:sp>
        <p:sp>
          <p:nvSpPr>
            <p:cNvPr id="9" name="TextBox 8">
              <a:extLst>
                <a:ext uri="{FF2B5EF4-FFF2-40B4-BE49-F238E27FC236}"/>
              </a:extLst>
            </p:cNvPr>
            <p:cNvSpPr txBox="1"/>
            <p:nvPr/>
          </p:nvSpPr>
          <p:spPr>
            <a:xfrm>
              <a:off x="5724128" y="4008854"/>
              <a:ext cx="3287825" cy="219814"/>
            </a:xfrm>
            <a:prstGeom prst="rect">
              <a:avLst/>
            </a:prstGeom>
            <a:grpFill/>
            <a:ln>
              <a:solidFill>
                <a:schemeClr val="accent2">
                  <a:lumMod val="60000"/>
                  <a:lumOff val="40000"/>
                </a:schemeClr>
              </a:solidFill>
            </a:ln>
          </p:spPr>
          <p:txBody>
            <a:bodyPr wrap="square">
              <a:spAutoFit/>
            </a:bodyPr>
            <a:lstStyle/>
            <a:p>
              <a:pPr eaLnBrk="1" fontAlgn="auto" hangingPunct="1">
                <a:spcBef>
                  <a:spcPts val="0"/>
                </a:spcBef>
                <a:spcAft>
                  <a:spcPts val="0"/>
                </a:spcAft>
                <a:defRPr/>
              </a:pPr>
              <a:r>
                <a:rPr lang="en-US" sz="2000" b="1" dirty="0">
                  <a:effectLst>
                    <a:outerShdw blurRad="38100" dist="38100" dir="2700000" algn="tl">
                      <a:srgbClr val="000000">
                        <a:alpha val="43137"/>
                      </a:srgbClr>
                    </a:outerShdw>
                  </a:effectLst>
                  <a:latin typeface="+mn-lt"/>
                </a:rPr>
                <a:t>IMPLEMENTATION</a:t>
              </a:r>
              <a:endParaRPr lang="en-US" sz="2400" b="1" dirty="0">
                <a:effectLst>
                  <a:outerShdw blurRad="38100" dist="38100" dir="2700000" algn="tl">
                    <a:srgbClr val="000000">
                      <a:alpha val="43137"/>
                    </a:srgbClr>
                  </a:outerShdw>
                </a:effectLst>
                <a:latin typeface="+mn-lt"/>
              </a:endParaRPr>
            </a:p>
          </p:txBody>
        </p:sp>
      </p:grpSp>
      <p:grpSp>
        <p:nvGrpSpPr>
          <p:cNvPr id="10" name="Group 12"/>
          <p:cNvGrpSpPr>
            <a:grpSpLocks/>
          </p:cNvGrpSpPr>
          <p:nvPr/>
        </p:nvGrpSpPr>
        <p:grpSpPr bwMode="auto">
          <a:xfrm>
            <a:off x="5990868" y="3821851"/>
            <a:ext cx="2952751" cy="1785861"/>
            <a:chOff x="539552" y="3364216"/>
            <a:chExt cx="2952328" cy="1785923"/>
          </a:xfrm>
          <a:solidFill>
            <a:schemeClr val="accent2">
              <a:lumMod val="40000"/>
              <a:lumOff val="60000"/>
            </a:schemeClr>
          </a:solidFill>
        </p:grpSpPr>
        <p:sp>
          <p:nvSpPr>
            <p:cNvPr id="11" name="Rectangle 10">
              <a:extLst>
                <a:ext uri="{FF2B5EF4-FFF2-40B4-BE49-F238E27FC236}"/>
              </a:extLst>
            </p:cNvPr>
            <p:cNvSpPr/>
            <p:nvPr/>
          </p:nvSpPr>
          <p:spPr>
            <a:xfrm>
              <a:off x="539552" y="4220622"/>
              <a:ext cx="2952328" cy="929517"/>
            </a:xfrm>
            <a:prstGeom prst="rect">
              <a:avLst/>
            </a:prstGeom>
            <a:grpFill/>
            <a:ln>
              <a:solidFill>
                <a:schemeClr val="accent2">
                  <a:lumMod val="60000"/>
                  <a:lumOff val="40000"/>
                </a:schemeClr>
              </a:solidFill>
            </a:ln>
          </p:spPr>
          <p:txBody>
            <a:bodyPr>
              <a:spAutoFit/>
            </a:bodyPr>
            <a:lstStyle/>
            <a:p>
              <a:pPr algn="ctr">
                <a:lnSpc>
                  <a:spcPct val="85000"/>
                </a:lnSpc>
                <a:spcBef>
                  <a:spcPct val="50000"/>
                </a:spcBef>
                <a:spcAft>
                  <a:spcPct val="35000"/>
                </a:spcAft>
                <a:defRPr/>
              </a:pPr>
              <a:r>
                <a:rPr lang="en-US" sz="1600" u="sng" dirty="0">
                  <a:solidFill>
                    <a:schemeClr val="tx2">
                      <a:lumMod val="50000"/>
                    </a:schemeClr>
                  </a:solidFill>
                  <a:latin typeface="Arial" charset="0"/>
                </a:rPr>
                <a:t>Is the implementation effective  &amp; efficient </a:t>
              </a:r>
              <a:r>
                <a:rPr lang="en-US" sz="1600" dirty="0" smtClean="0">
                  <a:solidFill>
                    <a:schemeClr val="tx2">
                      <a:lumMod val="50000"/>
                    </a:schemeClr>
                  </a:solidFill>
                  <a:latin typeface="Arial" charset="0"/>
                </a:rPr>
                <a:t>? (</a:t>
              </a:r>
              <a:r>
                <a:rPr lang="en-US" sz="1600" dirty="0">
                  <a:solidFill>
                    <a:schemeClr val="tx2">
                      <a:lumMod val="50000"/>
                    </a:schemeClr>
                  </a:solidFill>
                  <a:latin typeface="Arial" charset="0"/>
                </a:rPr>
                <a:t>i.e., does it meet the parameters established by the intent are met )</a:t>
              </a:r>
            </a:p>
          </p:txBody>
        </p:sp>
        <p:sp>
          <p:nvSpPr>
            <p:cNvPr id="12" name="TextBox 11">
              <a:extLst>
                <a:ext uri="{FF2B5EF4-FFF2-40B4-BE49-F238E27FC236}"/>
              </a:extLst>
            </p:cNvPr>
            <p:cNvSpPr txBox="1"/>
            <p:nvPr/>
          </p:nvSpPr>
          <p:spPr>
            <a:xfrm>
              <a:off x="1110885" y="3364216"/>
              <a:ext cx="1809660" cy="707910"/>
            </a:xfrm>
            <a:prstGeom prst="rect">
              <a:avLst/>
            </a:prstGeom>
            <a:grpFill/>
            <a:ln>
              <a:solidFill>
                <a:schemeClr val="accent2">
                  <a:lumMod val="60000"/>
                  <a:lumOff val="40000"/>
                </a:schemeClr>
              </a:solidFill>
            </a:ln>
          </p:spPr>
          <p:txBody>
            <a:bodyPr wrap="none">
              <a:spAutoFit/>
            </a:bodyPr>
            <a:lstStyle/>
            <a:p>
              <a:pPr eaLnBrk="1" fontAlgn="auto" hangingPunct="1">
                <a:spcBef>
                  <a:spcPts val="0"/>
                </a:spcBef>
                <a:spcAft>
                  <a:spcPts val="0"/>
                </a:spcAft>
                <a:defRPr/>
              </a:pPr>
              <a:r>
                <a:rPr lang="en-US" sz="2000" b="1" dirty="0">
                  <a:effectLst>
                    <a:outerShdw blurRad="38100" dist="38100" dir="2700000" algn="tl">
                      <a:srgbClr val="000000">
                        <a:alpha val="43137"/>
                      </a:srgbClr>
                    </a:outerShdw>
                  </a:effectLst>
                  <a:latin typeface="+mn-lt"/>
                </a:rPr>
                <a:t>EFFECTIVENESS</a:t>
              </a:r>
            </a:p>
            <a:p>
              <a:pPr eaLnBrk="1" fontAlgn="auto" hangingPunct="1">
                <a:spcBef>
                  <a:spcPts val="0"/>
                </a:spcBef>
                <a:spcAft>
                  <a:spcPts val="0"/>
                </a:spcAft>
                <a:defRPr/>
              </a:pPr>
              <a:r>
                <a:rPr lang="en-US" sz="2000" b="1" dirty="0">
                  <a:effectLst>
                    <a:outerShdw blurRad="38100" dist="38100" dir="2700000" algn="tl">
                      <a:srgbClr val="000000">
                        <a:alpha val="43137"/>
                      </a:srgbClr>
                    </a:outerShdw>
                  </a:effectLst>
                  <a:latin typeface="+mn-lt"/>
                </a:rPr>
                <a:t> &amp; EFFICIENCY</a:t>
              </a:r>
            </a:p>
          </p:txBody>
        </p:sp>
      </p:grpSp>
    </p:spTree>
    <p:extLst>
      <p:ext uri="{BB962C8B-B14F-4D97-AF65-F5344CB8AC3E}">
        <p14:creationId xmlns:p14="http://schemas.microsoft.com/office/powerpoint/2010/main" val="36874063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a:srcRect/>
          <a:stretch>
            <a:fillRect/>
          </a:stretch>
        </p:blipFill>
        <p:spPr bwMode="auto">
          <a:xfrm>
            <a:off x="1066800" y="1143000"/>
            <a:ext cx="7056438" cy="4953000"/>
          </a:xfrm>
          <a:prstGeom prst="rect">
            <a:avLst/>
          </a:prstGeom>
          <a:noFill/>
          <a:ln w="9525">
            <a:noFill/>
            <a:miter lim="800000"/>
            <a:headEnd/>
            <a:tailEnd/>
          </a:ln>
        </p:spPr>
      </p:pic>
      <p:sp>
        <p:nvSpPr>
          <p:cNvPr id="3" name="Rectangle 2"/>
          <p:cNvSpPr/>
          <p:nvPr/>
        </p:nvSpPr>
        <p:spPr>
          <a:xfrm>
            <a:off x="152400" y="304800"/>
            <a:ext cx="3806811" cy="369332"/>
          </a:xfrm>
          <a:prstGeom prst="rect">
            <a:avLst/>
          </a:prstGeom>
        </p:spPr>
        <p:txBody>
          <a:bodyPr wrap="none">
            <a:spAutoFit/>
          </a:bodyPr>
          <a:lstStyle/>
          <a:p>
            <a:r>
              <a:rPr lang="en-IN" altLang="en-US" b="1" i="1" dirty="0"/>
              <a:t>Principles for Performing ISMS Audits </a:t>
            </a:r>
            <a:endParaRPr lang="en-US" dirty="0"/>
          </a:p>
        </p:txBody>
      </p:sp>
    </p:spTree>
    <p:extLst>
      <p:ext uri="{BB962C8B-B14F-4D97-AF65-F5344CB8AC3E}">
        <p14:creationId xmlns:p14="http://schemas.microsoft.com/office/powerpoint/2010/main" val="3687406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Arrow 9"/>
          <p:cNvSpPr/>
          <p:nvPr/>
        </p:nvSpPr>
        <p:spPr>
          <a:xfrm>
            <a:off x="-13448" y="4594616"/>
            <a:ext cx="3974775" cy="1320226"/>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9" name="Right Arrow 8"/>
          <p:cNvSpPr/>
          <p:nvPr/>
        </p:nvSpPr>
        <p:spPr>
          <a:xfrm>
            <a:off x="0" y="3169367"/>
            <a:ext cx="3947879" cy="1231613"/>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1" y="1499256"/>
            <a:ext cx="3947881" cy="1827368"/>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6">
            <a:extLst>
              <a:ext uri="{FF2B5EF4-FFF2-40B4-BE49-F238E27FC236}"/>
            </a:extLst>
          </p:cNvPr>
          <p:cNvSpPr txBox="1">
            <a:spLocks noChangeArrowheads="1"/>
          </p:cNvSpPr>
          <p:nvPr/>
        </p:nvSpPr>
        <p:spPr>
          <a:xfrm>
            <a:off x="-11113" y="15875"/>
            <a:ext cx="9144001" cy="369888"/>
          </a:xfrm>
          <a:prstGeom prst="rect">
            <a:avLst/>
          </a:prstGeom>
        </p:spPr>
        <p:txBody>
          <a:bodyPr/>
          <a:lstStyle/>
          <a:p>
            <a:pPr eaLnBrk="1" fontAlgn="auto" hangingPunct="1">
              <a:spcAft>
                <a:spcPts val="0"/>
              </a:spcAft>
              <a:defRPr/>
            </a:pPr>
            <a:r>
              <a:rPr lang="en-US" sz="2000" b="1" i="1" dirty="0">
                <a:latin typeface="Arial Narrow" panose="020B0606020202030204" pitchFamily="34" charset="0"/>
                <a:ea typeface="+mj-ea"/>
                <a:cs typeface="+mj-cs"/>
              </a:rPr>
              <a:t>Applying the Process Approach to Auditing</a:t>
            </a:r>
          </a:p>
        </p:txBody>
      </p:sp>
      <p:sp>
        <p:nvSpPr>
          <p:cNvPr id="3" name="Rectangle 2">
            <a:extLst>
              <a:ext uri="{FF2B5EF4-FFF2-40B4-BE49-F238E27FC236}"/>
            </a:extLst>
          </p:cNvPr>
          <p:cNvSpPr/>
          <p:nvPr/>
        </p:nvSpPr>
        <p:spPr>
          <a:xfrm>
            <a:off x="-9525" y="663756"/>
            <a:ext cx="11361738" cy="307777"/>
          </a:xfrm>
          <a:prstGeom prst="rect">
            <a:avLst/>
          </a:prstGeom>
        </p:spPr>
        <p:txBody>
          <a:bodyPr>
            <a:spAutoFit/>
          </a:bodyPr>
          <a:lstStyle/>
          <a:p>
            <a:pPr marL="285750" indent="-285750" eaLnBrk="1" fontAlgn="auto" hangingPunct="1">
              <a:spcBef>
                <a:spcPts val="0"/>
              </a:spcBef>
              <a:spcAft>
                <a:spcPts val="0"/>
              </a:spcAft>
              <a:buFont typeface="Wingdings" pitchFamily="2" charset="2"/>
              <a:buChar char="q"/>
              <a:defRPr/>
            </a:pPr>
            <a:r>
              <a:rPr lang="en-US" sz="1400" i="1" dirty="0"/>
              <a:t>Auditors apply the process approach to auditing  to ensure that Organization  has…….:</a:t>
            </a:r>
          </a:p>
        </p:txBody>
      </p:sp>
      <p:sp>
        <p:nvSpPr>
          <p:cNvPr id="4" name="Rectangle 4"/>
          <p:cNvSpPr>
            <a:spLocks noChangeArrowheads="1"/>
          </p:cNvSpPr>
          <p:nvPr/>
        </p:nvSpPr>
        <p:spPr bwMode="auto">
          <a:xfrm>
            <a:off x="-13447" y="1990672"/>
            <a:ext cx="3962399" cy="830997"/>
          </a:xfrm>
          <a:prstGeom prst="rect">
            <a:avLst/>
          </a:prstGeom>
          <a:noFill/>
          <a:ln w="9525">
            <a:noFill/>
            <a:miter lim="800000"/>
            <a:headEnd/>
            <a:tailEnd/>
          </a:ln>
        </p:spPr>
        <p:txBody>
          <a:bodyPr wrap="square">
            <a:spAutoFit/>
          </a:bodyPr>
          <a:lstStyle/>
          <a:p>
            <a:pPr eaLnBrk="1" hangingPunct="1"/>
            <a:r>
              <a:rPr lang="en-US" altLang="en-US" sz="1600" b="1" dirty="0">
                <a:solidFill>
                  <a:srgbClr val="FFFF00"/>
                </a:solidFill>
                <a:latin typeface="Century Gothic" pitchFamily="34" charset="0"/>
              </a:rPr>
              <a:t>Defined the objectives, inputs, outputs, activities, resources and methods for its processes</a:t>
            </a:r>
            <a:endParaRPr lang="en-US" altLang="en-US" sz="1600" b="1" dirty="0">
              <a:solidFill>
                <a:srgbClr val="FFFF00"/>
              </a:solidFill>
              <a:latin typeface="Calibri" pitchFamily="34" charset="0"/>
            </a:endParaRPr>
          </a:p>
        </p:txBody>
      </p:sp>
      <p:sp>
        <p:nvSpPr>
          <p:cNvPr id="5" name="Rectangle 9"/>
          <p:cNvSpPr>
            <a:spLocks noChangeArrowheads="1"/>
          </p:cNvSpPr>
          <p:nvPr/>
        </p:nvSpPr>
        <p:spPr bwMode="auto">
          <a:xfrm>
            <a:off x="-13447" y="3492787"/>
            <a:ext cx="3961328" cy="584775"/>
          </a:xfrm>
          <a:prstGeom prst="rect">
            <a:avLst/>
          </a:prstGeom>
          <a:noFill/>
          <a:ln w="9525">
            <a:noFill/>
            <a:miter lim="800000"/>
            <a:headEnd/>
            <a:tailEnd/>
          </a:ln>
        </p:spPr>
        <p:txBody>
          <a:bodyPr wrap="square">
            <a:spAutoFit/>
          </a:bodyPr>
          <a:lstStyle/>
          <a:p>
            <a:pPr marL="87313" lvl="1" indent="-87313">
              <a:spcBef>
                <a:spcPct val="20000"/>
              </a:spcBef>
            </a:pPr>
            <a:r>
              <a:rPr lang="en-US" altLang="en-US" sz="1600" b="1" dirty="0">
                <a:solidFill>
                  <a:srgbClr val="FFFF00"/>
                </a:solidFill>
                <a:latin typeface="Century Gothic" pitchFamily="34" charset="0"/>
              </a:rPr>
              <a:t>Understands the sequence and interaction of its processes</a:t>
            </a:r>
          </a:p>
        </p:txBody>
      </p:sp>
      <p:sp>
        <p:nvSpPr>
          <p:cNvPr id="6" name="Rectangle 5"/>
          <p:cNvSpPr>
            <a:spLocks noChangeArrowheads="1"/>
          </p:cNvSpPr>
          <p:nvPr/>
        </p:nvSpPr>
        <p:spPr bwMode="auto">
          <a:xfrm>
            <a:off x="-13447" y="4940587"/>
            <a:ext cx="3962400" cy="584775"/>
          </a:xfrm>
          <a:prstGeom prst="rect">
            <a:avLst/>
          </a:prstGeom>
          <a:noFill/>
          <a:ln w="9525">
            <a:noFill/>
            <a:miter lim="800000"/>
            <a:headEnd/>
            <a:tailEnd/>
          </a:ln>
        </p:spPr>
        <p:txBody>
          <a:bodyPr wrap="square">
            <a:spAutoFit/>
          </a:bodyPr>
          <a:lstStyle/>
          <a:p>
            <a:pPr marL="87313" lvl="1" indent="-87313" eaLnBrk="1" hangingPunct="1">
              <a:spcBef>
                <a:spcPct val="20000"/>
              </a:spcBef>
            </a:pPr>
            <a:r>
              <a:rPr lang="en-US" altLang="en-US" sz="1600" b="1" dirty="0">
                <a:solidFill>
                  <a:srgbClr val="FFFF00"/>
                </a:solidFill>
                <a:latin typeface="Century Gothic" pitchFamily="34" charset="0"/>
              </a:rPr>
              <a:t>Analyzes, monitors, measures, and improves  its processes </a:t>
            </a:r>
          </a:p>
        </p:txBody>
      </p:sp>
      <p:pic>
        <p:nvPicPr>
          <p:cNvPr id="7" name="Picture 15" descr="Image result for process approach to auditing"/>
          <p:cNvPicPr>
            <a:picLocks noChangeAspect="1" noChangeArrowheads="1"/>
          </p:cNvPicPr>
          <p:nvPr/>
        </p:nvPicPr>
        <p:blipFill>
          <a:blip r:embed="rId2"/>
          <a:srcRect/>
          <a:stretch>
            <a:fillRect/>
          </a:stretch>
        </p:blipFill>
        <p:spPr bwMode="auto">
          <a:xfrm>
            <a:off x="3961328" y="1752599"/>
            <a:ext cx="5178190" cy="4162243"/>
          </a:xfrm>
          <a:prstGeom prst="rect">
            <a:avLst/>
          </a:prstGeom>
          <a:noFill/>
          <a:ln w="9525">
            <a:noFill/>
            <a:miter lim="800000"/>
            <a:headEnd/>
            <a:tailEnd/>
          </a:ln>
        </p:spPr>
      </p:pic>
    </p:spTree>
    <p:extLst>
      <p:ext uri="{BB962C8B-B14F-4D97-AF65-F5344CB8AC3E}">
        <p14:creationId xmlns:p14="http://schemas.microsoft.com/office/powerpoint/2010/main" val="36874063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18619" y="1149729"/>
            <a:ext cx="7620000" cy="4831925"/>
          </a:xfrm>
          <a:prstGeom prst="rect">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304800" y="381000"/>
            <a:ext cx="1764907" cy="369332"/>
          </a:xfrm>
          <a:prstGeom prst="rect">
            <a:avLst/>
          </a:prstGeom>
        </p:spPr>
        <p:txBody>
          <a:bodyPr wrap="none">
            <a:spAutoFit/>
          </a:bodyPr>
          <a:lstStyle/>
          <a:p>
            <a:r>
              <a:rPr lang="en-IN" altLang="en-US" b="1" i="1" dirty="0"/>
              <a:t>Risks in Auditing</a:t>
            </a:r>
          </a:p>
        </p:txBody>
      </p:sp>
      <p:sp>
        <p:nvSpPr>
          <p:cNvPr id="4" name="TextBox 3"/>
          <p:cNvSpPr txBox="1"/>
          <p:nvPr/>
        </p:nvSpPr>
        <p:spPr>
          <a:xfrm>
            <a:off x="3244388" y="1401197"/>
            <a:ext cx="2459328" cy="400110"/>
          </a:xfrm>
          <a:prstGeom prst="rect">
            <a:avLst/>
          </a:prstGeom>
          <a:solidFill>
            <a:schemeClr val="accent6">
              <a:lumMod val="60000"/>
              <a:lumOff val="40000"/>
            </a:schemeClr>
          </a:solidFill>
        </p:spPr>
        <p:txBody>
          <a:bodyPr wrap="none" rtlCol="0">
            <a:spAutoFit/>
          </a:bodyPr>
          <a:lstStyle/>
          <a:p>
            <a:r>
              <a:rPr lang="en-US" sz="2000" b="1" dirty="0" smtClean="0"/>
              <a:t>The Audit Risk Model</a:t>
            </a:r>
            <a:endParaRPr lang="en-US" sz="2000" b="1" dirty="0"/>
          </a:p>
        </p:txBody>
      </p:sp>
      <p:sp>
        <p:nvSpPr>
          <p:cNvPr id="5" name="TextBox 4"/>
          <p:cNvSpPr txBox="1"/>
          <p:nvPr/>
        </p:nvSpPr>
        <p:spPr>
          <a:xfrm>
            <a:off x="1869746" y="2133600"/>
            <a:ext cx="3011017" cy="646331"/>
          </a:xfrm>
          <a:prstGeom prst="rect">
            <a:avLst/>
          </a:prstGeom>
          <a:noFill/>
          <a:ln>
            <a:solidFill>
              <a:srgbClr val="FFFF00"/>
            </a:solidFill>
          </a:ln>
        </p:spPr>
        <p:txBody>
          <a:bodyPr wrap="none" rtlCol="0">
            <a:spAutoFit/>
          </a:bodyPr>
          <a:lstStyle/>
          <a:p>
            <a:r>
              <a:rPr lang="en-US" u="sng" dirty="0" smtClean="0"/>
              <a:t>Inherent Risk and Control risk:</a:t>
            </a:r>
          </a:p>
          <a:p>
            <a:r>
              <a:rPr lang="en-US" dirty="0" smtClean="0"/>
              <a:t>Risk of material misstatement</a:t>
            </a:r>
            <a:endParaRPr lang="en-US" dirty="0"/>
          </a:p>
        </p:txBody>
      </p:sp>
      <p:sp>
        <p:nvSpPr>
          <p:cNvPr id="6" name="TextBox 5"/>
          <p:cNvSpPr txBox="1"/>
          <p:nvPr/>
        </p:nvSpPr>
        <p:spPr>
          <a:xfrm>
            <a:off x="2327160" y="3294035"/>
            <a:ext cx="3305713" cy="461665"/>
          </a:xfrm>
          <a:prstGeom prst="rect">
            <a:avLst/>
          </a:prstGeom>
          <a:noFill/>
          <a:ln>
            <a:solidFill>
              <a:srgbClr val="FFFF00"/>
            </a:solidFill>
          </a:ln>
        </p:spPr>
        <p:txBody>
          <a:bodyPr wrap="none" rtlCol="0">
            <a:spAutoFit/>
          </a:bodyPr>
          <a:lstStyle/>
          <a:p>
            <a:r>
              <a:rPr lang="en-US" sz="2400" b="1" dirty="0" smtClean="0"/>
              <a:t>Audit Risk = IR * CR * DR</a:t>
            </a:r>
            <a:endParaRPr lang="en-US" sz="2400" b="1" dirty="0"/>
          </a:p>
        </p:txBody>
      </p:sp>
      <p:sp>
        <p:nvSpPr>
          <p:cNvPr id="7" name="TextBox 6"/>
          <p:cNvSpPr txBox="1"/>
          <p:nvPr/>
        </p:nvSpPr>
        <p:spPr>
          <a:xfrm>
            <a:off x="3242737" y="4005941"/>
            <a:ext cx="4435830" cy="646331"/>
          </a:xfrm>
          <a:prstGeom prst="rect">
            <a:avLst/>
          </a:prstGeom>
          <a:noFill/>
          <a:ln>
            <a:solidFill>
              <a:srgbClr val="FFFF00"/>
            </a:solidFill>
          </a:ln>
        </p:spPr>
        <p:txBody>
          <a:bodyPr wrap="none" rtlCol="0">
            <a:spAutoFit/>
          </a:bodyPr>
          <a:lstStyle/>
          <a:p>
            <a:pPr algn="ctr"/>
            <a:r>
              <a:rPr lang="en-US" u="sng" dirty="0" smtClean="0"/>
              <a:t>Detection risk:</a:t>
            </a:r>
          </a:p>
          <a:p>
            <a:pPr algn="ctr"/>
            <a:r>
              <a:rPr lang="en-US" dirty="0" smtClean="0"/>
              <a:t>Risk that auditor will not detect misstatement</a:t>
            </a:r>
            <a:endParaRPr lang="en-US" dirty="0"/>
          </a:p>
        </p:txBody>
      </p:sp>
      <p:sp>
        <p:nvSpPr>
          <p:cNvPr id="8" name="TextBox 7"/>
          <p:cNvSpPr txBox="1"/>
          <p:nvPr/>
        </p:nvSpPr>
        <p:spPr>
          <a:xfrm>
            <a:off x="6629400" y="5336703"/>
            <a:ext cx="1423788" cy="369332"/>
          </a:xfrm>
          <a:prstGeom prst="rect">
            <a:avLst/>
          </a:prstGeom>
          <a:noFill/>
          <a:ln>
            <a:solidFill>
              <a:srgbClr val="FFFF00"/>
            </a:solidFill>
          </a:ln>
        </p:spPr>
        <p:txBody>
          <a:bodyPr wrap="none" rtlCol="0">
            <a:spAutoFit/>
          </a:bodyPr>
          <a:lstStyle/>
          <a:p>
            <a:r>
              <a:rPr lang="en-US" dirty="0" smtClean="0"/>
              <a:t>Sampling risk</a:t>
            </a:r>
            <a:endParaRPr lang="en-US" dirty="0"/>
          </a:p>
        </p:txBody>
      </p:sp>
      <p:sp>
        <p:nvSpPr>
          <p:cNvPr id="9" name="TextBox 8"/>
          <p:cNvSpPr txBox="1"/>
          <p:nvPr/>
        </p:nvSpPr>
        <p:spPr>
          <a:xfrm>
            <a:off x="4400443" y="5335323"/>
            <a:ext cx="1853392" cy="369332"/>
          </a:xfrm>
          <a:prstGeom prst="rect">
            <a:avLst/>
          </a:prstGeom>
          <a:noFill/>
          <a:ln>
            <a:solidFill>
              <a:srgbClr val="FFFF00"/>
            </a:solidFill>
          </a:ln>
        </p:spPr>
        <p:txBody>
          <a:bodyPr wrap="none" rtlCol="0">
            <a:spAutoFit/>
          </a:bodyPr>
          <a:lstStyle/>
          <a:p>
            <a:r>
              <a:rPr lang="en-US" dirty="0" smtClean="0"/>
              <a:t>Non sampling risk</a:t>
            </a:r>
            <a:endParaRPr lang="en-US" dirty="0"/>
          </a:p>
        </p:txBody>
      </p:sp>
      <p:sp>
        <p:nvSpPr>
          <p:cNvPr id="10" name="TextBox 9"/>
          <p:cNvSpPr txBox="1"/>
          <p:nvPr/>
        </p:nvSpPr>
        <p:spPr>
          <a:xfrm>
            <a:off x="609600" y="5058324"/>
            <a:ext cx="3370417" cy="923330"/>
          </a:xfrm>
          <a:prstGeom prst="rect">
            <a:avLst/>
          </a:prstGeom>
          <a:noFill/>
        </p:spPr>
        <p:txBody>
          <a:bodyPr wrap="square" rtlCol="0">
            <a:spAutoFit/>
          </a:bodyPr>
          <a:lstStyle/>
          <a:p>
            <a:pPr marL="285750" indent="-285750">
              <a:buFont typeface="Wingdings" pitchFamily="2" charset="2"/>
              <a:buChar char="§"/>
            </a:pPr>
            <a:r>
              <a:rPr lang="en-US" dirty="0" smtClean="0"/>
              <a:t>Ineffective audit procedures</a:t>
            </a:r>
          </a:p>
          <a:p>
            <a:pPr marL="285750" indent="-285750">
              <a:buFont typeface="Wingdings" pitchFamily="2" charset="2"/>
              <a:buChar char="§"/>
            </a:pPr>
            <a:r>
              <a:rPr lang="en-US" dirty="0" smtClean="0"/>
              <a:t>Whether the audit procedures were performed with due care</a:t>
            </a:r>
            <a:endParaRPr lang="en-US" dirty="0"/>
          </a:p>
        </p:txBody>
      </p:sp>
      <p:sp>
        <p:nvSpPr>
          <p:cNvPr id="13" name="Left Brace 12"/>
          <p:cNvSpPr/>
          <p:nvPr/>
        </p:nvSpPr>
        <p:spPr>
          <a:xfrm rot="5400000">
            <a:off x="4159294" y="2684888"/>
            <a:ext cx="482297" cy="735997"/>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4" name="Right Arrow 13"/>
          <p:cNvSpPr/>
          <p:nvPr/>
        </p:nvSpPr>
        <p:spPr>
          <a:xfrm rot="16200000">
            <a:off x="5075834" y="3774319"/>
            <a:ext cx="375565" cy="13403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Up Arrow 14"/>
          <p:cNvSpPr/>
          <p:nvPr/>
        </p:nvSpPr>
        <p:spPr>
          <a:xfrm>
            <a:off x="6253835" y="4652272"/>
            <a:ext cx="381000" cy="919286"/>
          </a:xfrm>
          <a:prstGeom prst="leftRight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3909806" y="5421341"/>
            <a:ext cx="412947" cy="20005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74063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04800"/>
            <a:ext cx="2656176" cy="646331"/>
          </a:xfrm>
          <a:prstGeom prst="rect">
            <a:avLst/>
          </a:prstGeom>
        </p:spPr>
        <p:txBody>
          <a:bodyPr wrap="none">
            <a:spAutoFit/>
          </a:bodyPr>
          <a:lstStyle/>
          <a:p>
            <a:r>
              <a:rPr lang="en-IN" altLang="en-US" b="1" i="1" dirty="0" smtClean="0"/>
              <a:t>Ri</a:t>
            </a:r>
            <a:r>
              <a:rPr lang="en-IN" altLang="en-US" b="1" i="1" dirty="0"/>
              <a:t>sks </a:t>
            </a:r>
            <a:r>
              <a:rPr lang="en-IN" altLang="en-US" b="1" i="1" dirty="0" smtClean="0"/>
              <a:t>in </a:t>
            </a:r>
            <a:r>
              <a:rPr lang="en-IN" altLang="en-US" b="1" i="1" dirty="0"/>
              <a:t>Audit Programme</a:t>
            </a:r>
          </a:p>
          <a:p>
            <a:r>
              <a:rPr lang="en-IN" altLang="en-US" b="1" i="1" dirty="0" smtClean="0"/>
              <a:t> </a:t>
            </a:r>
            <a:endParaRPr lang="en-US" dirty="0"/>
          </a:p>
        </p:txBody>
      </p:sp>
      <p:pic>
        <p:nvPicPr>
          <p:cNvPr id="3" name="Picture 10"/>
          <p:cNvPicPr>
            <a:picLocks noChangeAspect="1" noChangeArrowheads="1"/>
          </p:cNvPicPr>
          <p:nvPr/>
        </p:nvPicPr>
        <p:blipFill>
          <a:blip r:embed="rId2"/>
          <a:srcRect/>
          <a:stretch>
            <a:fillRect/>
          </a:stretch>
        </p:blipFill>
        <p:spPr bwMode="auto">
          <a:xfrm>
            <a:off x="304800" y="152400"/>
            <a:ext cx="8167687" cy="6337300"/>
          </a:xfrm>
          <a:prstGeom prst="rect">
            <a:avLst/>
          </a:prstGeom>
          <a:noFill/>
          <a:ln w="9525">
            <a:noFill/>
            <a:miter lim="800000"/>
            <a:headEnd/>
            <a:tailEnd/>
          </a:ln>
        </p:spPr>
      </p:pic>
    </p:spTree>
    <p:extLst>
      <p:ext uri="{BB962C8B-B14F-4D97-AF65-F5344CB8AC3E}">
        <p14:creationId xmlns:p14="http://schemas.microsoft.com/office/powerpoint/2010/main" val="36874063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p:cNvPicPr>
          <p:nvPr/>
        </p:nvPicPr>
        <p:blipFill>
          <a:blip r:embed="rId2"/>
          <a:srcRect l="-1611" r="2895"/>
          <a:stretch>
            <a:fillRect/>
          </a:stretch>
        </p:blipFill>
        <p:spPr bwMode="auto">
          <a:xfrm>
            <a:off x="152400" y="1143000"/>
            <a:ext cx="2844199" cy="4731788"/>
          </a:xfrm>
          <a:prstGeom prst="rect">
            <a:avLst/>
          </a:prstGeom>
          <a:noFill/>
          <a:ln w="38100">
            <a:solidFill>
              <a:schemeClr val="tx1"/>
            </a:solidFill>
            <a:miter lim="800000"/>
            <a:headEnd/>
            <a:tailEnd/>
          </a:ln>
        </p:spPr>
      </p:pic>
      <p:sp>
        <p:nvSpPr>
          <p:cNvPr id="3" name="6-Point Star 2"/>
          <p:cNvSpPr/>
          <p:nvPr/>
        </p:nvSpPr>
        <p:spPr>
          <a:xfrm>
            <a:off x="3962400" y="1472188"/>
            <a:ext cx="4191000" cy="4267200"/>
          </a:xfrm>
          <a:prstGeom prst="star6">
            <a:avLst>
              <a:gd name="adj" fmla="val 7292"/>
              <a:gd name="hf" fmla="val 115470"/>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extBox 3"/>
          <p:cNvSpPr txBox="1"/>
          <p:nvPr/>
        </p:nvSpPr>
        <p:spPr>
          <a:xfrm>
            <a:off x="5453667" y="3137264"/>
            <a:ext cx="1219199" cy="923330"/>
          </a:xfrm>
          <a:prstGeom prst="rect">
            <a:avLst/>
          </a:prstGeom>
          <a:solidFill>
            <a:schemeClr val="accent4">
              <a:lumMod val="60000"/>
              <a:lumOff val="40000"/>
            </a:schemeClr>
          </a:solidFill>
          <a:ln>
            <a:solidFill>
              <a:schemeClr val="accent6">
                <a:lumMod val="75000"/>
              </a:schemeClr>
            </a:solidFill>
          </a:ln>
        </p:spPr>
        <p:txBody>
          <a:bodyPr wrap="square" rtlCol="0">
            <a:spAutoFit/>
          </a:bodyPr>
          <a:lstStyle/>
          <a:p>
            <a:pPr algn="ctr"/>
            <a:r>
              <a:rPr lang="en-US" dirty="0" smtClean="0"/>
              <a:t>Audit Execution Issues</a:t>
            </a:r>
            <a:endParaRPr lang="en-US" dirty="0"/>
          </a:p>
        </p:txBody>
      </p:sp>
      <p:sp>
        <p:nvSpPr>
          <p:cNvPr id="5" name="TextBox 4"/>
          <p:cNvSpPr txBox="1"/>
          <p:nvPr/>
        </p:nvSpPr>
        <p:spPr>
          <a:xfrm>
            <a:off x="3200399" y="1865567"/>
            <a:ext cx="1523999" cy="1200329"/>
          </a:xfrm>
          <a:prstGeom prst="rect">
            <a:avLst/>
          </a:prstGeom>
          <a:solidFill>
            <a:schemeClr val="accent4">
              <a:lumMod val="60000"/>
              <a:lumOff val="40000"/>
            </a:schemeClr>
          </a:solidFill>
          <a:ln>
            <a:solidFill>
              <a:schemeClr val="accent6">
                <a:lumMod val="75000"/>
              </a:schemeClr>
            </a:solidFill>
          </a:ln>
        </p:spPr>
        <p:txBody>
          <a:bodyPr wrap="square" rtlCol="0">
            <a:spAutoFit/>
          </a:bodyPr>
          <a:lstStyle/>
          <a:p>
            <a:pPr algn="ctr"/>
            <a:r>
              <a:rPr lang="en-US" dirty="0" smtClean="0"/>
              <a:t>Issues of audit completeness (more/less TIME)</a:t>
            </a:r>
            <a:endParaRPr lang="en-US" dirty="0"/>
          </a:p>
        </p:txBody>
      </p:sp>
      <p:sp>
        <p:nvSpPr>
          <p:cNvPr id="6" name="TextBox 5"/>
          <p:cNvSpPr txBox="1"/>
          <p:nvPr/>
        </p:nvSpPr>
        <p:spPr>
          <a:xfrm>
            <a:off x="5295900" y="1271721"/>
            <a:ext cx="1523999" cy="923330"/>
          </a:xfrm>
          <a:prstGeom prst="rect">
            <a:avLst/>
          </a:prstGeom>
          <a:solidFill>
            <a:schemeClr val="accent4">
              <a:lumMod val="60000"/>
              <a:lumOff val="40000"/>
            </a:schemeClr>
          </a:solidFill>
          <a:ln>
            <a:solidFill>
              <a:schemeClr val="accent6">
                <a:lumMod val="75000"/>
              </a:schemeClr>
            </a:solidFill>
          </a:ln>
        </p:spPr>
        <p:txBody>
          <a:bodyPr wrap="square" rtlCol="0">
            <a:spAutoFit/>
          </a:bodyPr>
          <a:lstStyle/>
          <a:p>
            <a:pPr algn="ctr"/>
            <a:r>
              <a:rPr lang="en-US" dirty="0" smtClean="0"/>
              <a:t>Audit Execution </a:t>
            </a:r>
            <a:r>
              <a:rPr lang="en-US" dirty="0"/>
              <a:t>I</a:t>
            </a:r>
            <a:r>
              <a:rPr lang="en-US" dirty="0" smtClean="0"/>
              <a:t>ssue</a:t>
            </a:r>
            <a:endParaRPr lang="en-US" dirty="0"/>
          </a:p>
        </p:txBody>
      </p:sp>
      <p:sp>
        <p:nvSpPr>
          <p:cNvPr id="7" name="TextBox 6"/>
          <p:cNvSpPr txBox="1"/>
          <p:nvPr/>
        </p:nvSpPr>
        <p:spPr>
          <a:xfrm>
            <a:off x="7048500" y="2465732"/>
            <a:ext cx="1523999" cy="369332"/>
          </a:xfrm>
          <a:prstGeom prst="rect">
            <a:avLst/>
          </a:prstGeom>
          <a:solidFill>
            <a:schemeClr val="accent4">
              <a:lumMod val="60000"/>
              <a:lumOff val="40000"/>
            </a:schemeClr>
          </a:solidFill>
          <a:ln>
            <a:solidFill>
              <a:schemeClr val="accent6">
                <a:lumMod val="75000"/>
              </a:schemeClr>
            </a:solidFill>
          </a:ln>
        </p:spPr>
        <p:txBody>
          <a:bodyPr wrap="square" rtlCol="0">
            <a:spAutoFit/>
          </a:bodyPr>
          <a:lstStyle/>
          <a:p>
            <a:pPr algn="ctr"/>
            <a:r>
              <a:rPr lang="en-US" dirty="0" smtClean="0"/>
              <a:t>Logistic issues</a:t>
            </a:r>
            <a:endParaRPr lang="en-US" dirty="0"/>
          </a:p>
        </p:txBody>
      </p:sp>
      <p:sp>
        <p:nvSpPr>
          <p:cNvPr id="8" name="TextBox 7"/>
          <p:cNvSpPr txBox="1"/>
          <p:nvPr/>
        </p:nvSpPr>
        <p:spPr>
          <a:xfrm>
            <a:off x="7391400" y="3935795"/>
            <a:ext cx="1523999" cy="1477328"/>
          </a:xfrm>
          <a:prstGeom prst="rect">
            <a:avLst/>
          </a:prstGeom>
          <a:solidFill>
            <a:schemeClr val="accent4">
              <a:lumMod val="60000"/>
              <a:lumOff val="40000"/>
            </a:schemeClr>
          </a:solidFill>
          <a:ln>
            <a:solidFill>
              <a:schemeClr val="accent6">
                <a:lumMod val="75000"/>
              </a:schemeClr>
            </a:solidFill>
          </a:ln>
        </p:spPr>
        <p:txBody>
          <a:bodyPr wrap="square" rtlCol="0">
            <a:spAutoFit/>
          </a:bodyPr>
          <a:lstStyle/>
          <a:p>
            <a:pPr algn="ctr"/>
            <a:r>
              <a:rPr lang="en-US" dirty="0" smtClean="0"/>
              <a:t>Issues for audit scope different = Applied vs. Plan</a:t>
            </a:r>
            <a:endParaRPr lang="en-US" dirty="0"/>
          </a:p>
        </p:txBody>
      </p:sp>
      <p:sp>
        <p:nvSpPr>
          <p:cNvPr id="11" name="TextBox 10"/>
          <p:cNvSpPr txBox="1"/>
          <p:nvPr/>
        </p:nvSpPr>
        <p:spPr>
          <a:xfrm>
            <a:off x="3152232" y="4028128"/>
            <a:ext cx="1620335" cy="923330"/>
          </a:xfrm>
          <a:prstGeom prst="rect">
            <a:avLst/>
          </a:prstGeom>
          <a:solidFill>
            <a:schemeClr val="accent4">
              <a:lumMod val="60000"/>
              <a:lumOff val="40000"/>
            </a:schemeClr>
          </a:solidFill>
          <a:ln>
            <a:solidFill>
              <a:schemeClr val="accent6">
                <a:lumMod val="75000"/>
              </a:schemeClr>
            </a:solidFill>
          </a:ln>
        </p:spPr>
        <p:txBody>
          <a:bodyPr wrap="square" rtlCol="0">
            <a:spAutoFit/>
          </a:bodyPr>
          <a:lstStyle>
            <a:defPPr>
              <a:defRPr lang="en-US"/>
            </a:defPPr>
            <a:lvl1pPr algn="ctr"/>
          </a:lstStyle>
          <a:p>
            <a:r>
              <a:rPr lang="en-US" dirty="0" smtClean="0"/>
              <a:t>Administrative </a:t>
            </a:r>
            <a:r>
              <a:rPr lang="en-US" dirty="0"/>
              <a:t>issue during Audit</a:t>
            </a:r>
          </a:p>
        </p:txBody>
      </p:sp>
      <p:sp>
        <p:nvSpPr>
          <p:cNvPr id="12" name="TextBox 11"/>
          <p:cNvSpPr txBox="1"/>
          <p:nvPr/>
        </p:nvSpPr>
        <p:spPr>
          <a:xfrm>
            <a:off x="5215944" y="4951458"/>
            <a:ext cx="1640984" cy="923330"/>
          </a:xfrm>
          <a:prstGeom prst="rect">
            <a:avLst/>
          </a:prstGeom>
          <a:solidFill>
            <a:schemeClr val="accent4">
              <a:lumMod val="60000"/>
              <a:lumOff val="40000"/>
            </a:schemeClr>
          </a:solidFill>
          <a:ln>
            <a:solidFill>
              <a:schemeClr val="accent6">
                <a:lumMod val="75000"/>
              </a:schemeClr>
            </a:solidFill>
          </a:ln>
        </p:spPr>
        <p:txBody>
          <a:bodyPr wrap="square" rtlCol="0">
            <a:spAutoFit/>
          </a:bodyPr>
          <a:lstStyle/>
          <a:p>
            <a:pPr algn="ctr"/>
            <a:r>
              <a:rPr lang="en-US" dirty="0" smtClean="0"/>
              <a:t>IT system non-availability for online Auditing</a:t>
            </a:r>
            <a:endParaRPr lang="en-US" dirty="0"/>
          </a:p>
        </p:txBody>
      </p:sp>
      <p:sp>
        <p:nvSpPr>
          <p:cNvPr id="15" name="Rectangle 14"/>
          <p:cNvSpPr/>
          <p:nvPr/>
        </p:nvSpPr>
        <p:spPr>
          <a:xfrm>
            <a:off x="341910" y="304800"/>
            <a:ext cx="2441566" cy="369332"/>
          </a:xfrm>
          <a:prstGeom prst="rect">
            <a:avLst/>
          </a:prstGeom>
        </p:spPr>
        <p:txBody>
          <a:bodyPr wrap="none">
            <a:spAutoFit/>
          </a:bodyPr>
          <a:lstStyle/>
          <a:p>
            <a:r>
              <a:rPr lang="en-IN" altLang="en-US" b="1" i="1" dirty="0"/>
              <a:t>Risks in Audit Execution</a:t>
            </a:r>
          </a:p>
        </p:txBody>
      </p:sp>
    </p:spTree>
    <p:extLst>
      <p:ext uri="{BB962C8B-B14F-4D97-AF65-F5344CB8AC3E}">
        <p14:creationId xmlns:p14="http://schemas.microsoft.com/office/powerpoint/2010/main" val="36874063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b="3241"/>
          <a:stretch>
            <a:fillRect/>
          </a:stretch>
        </p:blipFill>
        <p:spPr bwMode="auto">
          <a:xfrm>
            <a:off x="113763" y="2057400"/>
            <a:ext cx="2541588" cy="3019085"/>
          </a:xfrm>
          <a:prstGeom prst="rect">
            <a:avLst/>
          </a:prstGeom>
          <a:noFill/>
          <a:ln w="9525">
            <a:noFill/>
            <a:miter lim="800000"/>
            <a:headEnd/>
            <a:tailEnd/>
          </a:ln>
        </p:spPr>
      </p:pic>
      <p:sp>
        <p:nvSpPr>
          <p:cNvPr id="2" name="TextBox 2"/>
          <p:cNvSpPr txBox="1">
            <a:spLocks noChangeArrowheads="1"/>
          </p:cNvSpPr>
          <p:nvPr/>
        </p:nvSpPr>
        <p:spPr bwMode="auto">
          <a:xfrm>
            <a:off x="152400" y="248086"/>
            <a:ext cx="3586162" cy="369888"/>
          </a:xfrm>
          <a:prstGeom prst="rect">
            <a:avLst/>
          </a:prstGeom>
          <a:noFill/>
          <a:ln w="9525">
            <a:noFill/>
            <a:miter lim="800000"/>
            <a:headEnd/>
            <a:tailEnd/>
          </a:ln>
        </p:spPr>
        <p:txBody>
          <a:bodyPr wrap="none">
            <a:spAutoFit/>
          </a:bodyPr>
          <a:lstStyle/>
          <a:p>
            <a:r>
              <a:rPr lang="en-IN" altLang="en-US" b="1" i="1" dirty="0">
                <a:latin typeface="Arial Narrow" pitchFamily="34" charset="0"/>
              </a:rPr>
              <a:t>Auditor Performance / Auditor Quality</a:t>
            </a:r>
          </a:p>
        </p:txBody>
      </p:sp>
      <p:pic>
        <p:nvPicPr>
          <p:cNvPr id="3" name="Picture 6"/>
          <p:cNvPicPr>
            <a:picLocks noChangeAspect="1" noChangeArrowheads="1"/>
          </p:cNvPicPr>
          <p:nvPr/>
        </p:nvPicPr>
        <p:blipFill>
          <a:blip r:embed="rId3"/>
          <a:srcRect l="9201" r="7994"/>
          <a:stretch>
            <a:fillRect/>
          </a:stretch>
        </p:blipFill>
        <p:spPr bwMode="auto">
          <a:xfrm>
            <a:off x="3352800" y="617974"/>
            <a:ext cx="5791200" cy="5547876"/>
          </a:xfrm>
          <a:prstGeom prst="rect">
            <a:avLst/>
          </a:prstGeom>
          <a:noFill/>
          <a:ln w="9525">
            <a:noFill/>
            <a:miter lim="800000"/>
            <a:headEnd/>
            <a:tailEnd/>
          </a:ln>
        </p:spPr>
      </p:pic>
      <p:sp>
        <p:nvSpPr>
          <p:cNvPr id="5" name="Left Brace 4"/>
          <p:cNvSpPr/>
          <p:nvPr/>
        </p:nvSpPr>
        <p:spPr>
          <a:xfrm flipH="1">
            <a:off x="2514600" y="1905000"/>
            <a:ext cx="609600" cy="3657600"/>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874063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8">
            <a:extLst>
              <a:ext uri="{FF2B5EF4-FFF2-40B4-BE49-F238E27FC236}"/>
            </a:extLst>
          </p:cNvPr>
          <p:cNvSpPr txBox="1">
            <a:spLocks noChangeArrowheads="1"/>
          </p:cNvSpPr>
          <p:nvPr/>
        </p:nvSpPr>
        <p:spPr>
          <a:xfrm>
            <a:off x="167345" y="228869"/>
            <a:ext cx="2070359" cy="501650"/>
          </a:xfrm>
          <a:prstGeom prst="rect">
            <a:avLst/>
          </a:prstGeom>
        </p:spPr>
        <p:txBody>
          <a:bodyPr/>
          <a:lstStyle/>
          <a:p>
            <a:pPr eaLnBrk="1" fontAlgn="auto" hangingPunct="1">
              <a:spcAft>
                <a:spcPts val="0"/>
              </a:spcAft>
              <a:defRPr/>
            </a:pPr>
            <a:r>
              <a:rPr lang="en-US" b="1" i="1" dirty="0">
                <a:latin typeface="Arial Narrow" panose="020B0606020202030204" pitchFamily="34" charset="0"/>
                <a:ea typeface="+mj-ea"/>
                <a:cs typeface="+mj-cs"/>
              </a:rPr>
              <a:t>Audit Activities</a:t>
            </a:r>
          </a:p>
        </p:txBody>
      </p:sp>
      <p:sp>
        <p:nvSpPr>
          <p:cNvPr id="3" name="TextBox 2">
            <a:extLst>
              <a:ext uri="{FF2B5EF4-FFF2-40B4-BE49-F238E27FC236}"/>
            </a:extLst>
          </p:cNvPr>
          <p:cNvSpPr txBox="1"/>
          <p:nvPr/>
        </p:nvSpPr>
        <p:spPr>
          <a:xfrm>
            <a:off x="167345" y="737969"/>
            <a:ext cx="5738366" cy="338554"/>
          </a:xfrm>
          <a:prstGeom prst="rect">
            <a:avLst/>
          </a:prstGeom>
          <a:solidFill>
            <a:schemeClr val="bg1"/>
          </a:solidFill>
        </p:spPr>
        <p:txBody>
          <a:bodyPr wrap="none">
            <a:spAutoFit/>
          </a:bodyPr>
          <a:lstStyle/>
          <a:p>
            <a:pPr eaLnBrk="1" fontAlgn="auto" hangingPunct="1">
              <a:spcBef>
                <a:spcPts val="0"/>
              </a:spcBef>
              <a:spcAft>
                <a:spcPts val="0"/>
              </a:spcAft>
              <a:defRPr/>
            </a:pPr>
            <a:r>
              <a:rPr lang="en-US" sz="1600" i="1" dirty="0">
                <a:latin typeface="+mn-lt"/>
              </a:rPr>
              <a:t>Initial Certification &gt; Difference between Stage 1 &amp; Stage 2 Audit </a:t>
            </a:r>
          </a:p>
        </p:txBody>
      </p:sp>
      <p:pic>
        <p:nvPicPr>
          <p:cNvPr id="4" name="Picture 1"/>
          <p:cNvPicPr>
            <a:picLocks noChangeAspect="1" noChangeArrowheads="1"/>
          </p:cNvPicPr>
          <p:nvPr/>
        </p:nvPicPr>
        <p:blipFill>
          <a:blip r:embed="rId2"/>
          <a:srcRect/>
          <a:stretch>
            <a:fillRect/>
          </a:stretch>
        </p:blipFill>
        <p:spPr bwMode="auto">
          <a:xfrm>
            <a:off x="609600" y="1752600"/>
            <a:ext cx="7963353" cy="4422371"/>
          </a:xfrm>
          <a:prstGeom prst="rect">
            <a:avLst/>
          </a:prstGeom>
          <a:ln>
            <a:headEnd/>
            <a:tailEnd/>
          </a:ln>
        </p:spPr>
        <p:style>
          <a:lnRef idx="1">
            <a:schemeClr val="accent2"/>
          </a:lnRef>
          <a:fillRef idx="3">
            <a:schemeClr val="accent2"/>
          </a:fillRef>
          <a:effectRef idx="2">
            <a:schemeClr val="accent2"/>
          </a:effectRef>
          <a:fontRef idx="minor">
            <a:schemeClr val="lt1"/>
          </a:fontRef>
        </p:style>
      </p:pic>
    </p:spTree>
    <p:extLst>
      <p:ext uri="{BB962C8B-B14F-4D97-AF65-F5344CB8AC3E}">
        <p14:creationId xmlns:p14="http://schemas.microsoft.com/office/powerpoint/2010/main" val="36874063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32917" y="1392395"/>
            <a:ext cx="1059704" cy="485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n>
                  <a:solidFill>
                    <a:schemeClr val="tx1"/>
                  </a:solidFill>
                </a:ln>
                <a:solidFill>
                  <a:schemeClr val="tx1"/>
                </a:solidFill>
              </a:rPr>
              <a:t>BCMS/</a:t>
            </a:r>
            <a:endParaRPr lang="en-US" sz="1600" dirty="0">
              <a:ln>
                <a:solidFill>
                  <a:schemeClr val="tx1"/>
                </a:solidFill>
              </a:ln>
              <a:solidFill>
                <a:schemeClr val="tx1"/>
              </a:solidFill>
            </a:endParaRPr>
          </a:p>
        </p:txBody>
      </p:sp>
      <p:sp>
        <p:nvSpPr>
          <p:cNvPr id="3" name="Title 1"/>
          <p:cNvSpPr txBox="1">
            <a:spLocks noChangeArrowheads="1"/>
          </p:cNvSpPr>
          <p:nvPr/>
        </p:nvSpPr>
        <p:spPr bwMode="auto">
          <a:xfrm>
            <a:off x="259556" y="257966"/>
            <a:ext cx="5440968" cy="479426"/>
          </a:xfrm>
          <a:prstGeom prst="rect">
            <a:avLst/>
          </a:prstGeom>
          <a:noFill/>
          <a:ln w="9525">
            <a:noFill/>
            <a:miter lim="800000"/>
            <a:headEnd/>
            <a:tailEnd/>
          </a:ln>
        </p:spPr>
        <p:txBody>
          <a:bodyPr/>
          <a:lstStyle/>
          <a:p>
            <a:r>
              <a:rPr lang="en-IN" altLang="en-US" b="1" i="1" dirty="0">
                <a:latin typeface="Arial Narrow" pitchFamily="34" charset="0"/>
                <a:cs typeface="Arial" pitchFamily="34" charset="0"/>
              </a:rPr>
              <a:t>Audit Stages &gt; Logical Sequence of First time Certification  </a:t>
            </a:r>
          </a:p>
        </p:txBody>
      </p:sp>
      <p:grpSp>
        <p:nvGrpSpPr>
          <p:cNvPr id="4" name="Group 3"/>
          <p:cNvGrpSpPr>
            <a:grpSpLocks/>
          </p:cNvGrpSpPr>
          <p:nvPr/>
        </p:nvGrpSpPr>
        <p:grpSpPr bwMode="auto">
          <a:xfrm>
            <a:off x="350770" y="2984911"/>
            <a:ext cx="2450766" cy="750888"/>
            <a:chOff x="30922" y="2749070"/>
            <a:chExt cx="2647540" cy="751938"/>
          </a:xfrm>
        </p:grpSpPr>
        <p:sp>
          <p:nvSpPr>
            <p:cNvPr id="5" name="Flowchart: Data 4">
              <a:extLst>
                <a:ext uri="{FF2B5EF4-FFF2-40B4-BE49-F238E27FC236}"/>
              </a:extLst>
            </p:cNvPr>
            <p:cNvSpPr/>
            <p:nvPr/>
          </p:nvSpPr>
          <p:spPr>
            <a:xfrm>
              <a:off x="30922" y="2749070"/>
              <a:ext cx="2647540" cy="503942"/>
            </a:xfrm>
            <a:prstGeom prst="flowChartInputOutpu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IN" sz="1400" b="1" dirty="0">
                  <a:solidFill>
                    <a:schemeClr val="tx1"/>
                  </a:solidFill>
                </a:rPr>
                <a:t>Recommended  for Stage 2 </a:t>
              </a:r>
            </a:p>
          </p:txBody>
        </p:sp>
        <p:sp>
          <p:nvSpPr>
            <p:cNvPr id="6" name="Chevron 14">
              <a:extLst>
                <a:ext uri="{FF2B5EF4-FFF2-40B4-BE49-F238E27FC236}"/>
              </a:extLst>
            </p:cNvPr>
            <p:cNvSpPr/>
            <p:nvPr/>
          </p:nvSpPr>
          <p:spPr>
            <a:xfrm rot="5400000">
              <a:off x="1249767" y="3297673"/>
              <a:ext cx="214613" cy="192057"/>
            </a:xfrm>
            <a:prstGeom prst="chevron">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N" sz="1600">
                <a:solidFill>
                  <a:schemeClr val="tx1"/>
                </a:solidFill>
              </a:endParaRPr>
            </a:p>
          </p:txBody>
        </p:sp>
      </p:grpSp>
      <p:grpSp>
        <p:nvGrpSpPr>
          <p:cNvPr id="7" name="Group 6"/>
          <p:cNvGrpSpPr>
            <a:grpSpLocks/>
          </p:cNvGrpSpPr>
          <p:nvPr/>
        </p:nvGrpSpPr>
        <p:grpSpPr bwMode="auto">
          <a:xfrm>
            <a:off x="181988" y="5229593"/>
            <a:ext cx="2912369" cy="985837"/>
            <a:chOff x="37720" y="5106473"/>
            <a:chExt cx="2788031" cy="986823"/>
          </a:xfrm>
        </p:grpSpPr>
        <p:sp>
          <p:nvSpPr>
            <p:cNvPr id="8" name="Flowchart: Data 7">
              <a:extLst>
                <a:ext uri="{FF2B5EF4-FFF2-40B4-BE49-F238E27FC236}"/>
              </a:extLst>
            </p:cNvPr>
            <p:cNvSpPr/>
            <p:nvPr/>
          </p:nvSpPr>
          <p:spPr>
            <a:xfrm>
              <a:off x="37720" y="5373440"/>
              <a:ext cx="2788031" cy="719856"/>
            </a:xfrm>
            <a:prstGeom prst="flowChartInputOutpu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IN" sz="1400" b="1" dirty="0">
                  <a:solidFill>
                    <a:schemeClr val="tx1"/>
                  </a:solidFill>
                </a:rPr>
                <a:t>Recommended  for CERTIFICATION</a:t>
              </a:r>
            </a:p>
          </p:txBody>
        </p:sp>
        <p:sp>
          <p:nvSpPr>
            <p:cNvPr id="9" name="Chevron 16">
              <a:extLst>
                <a:ext uri="{FF2B5EF4-FFF2-40B4-BE49-F238E27FC236}"/>
              </a:extLst>
            </p:cNvPr>
            <p:cNvSpPr/>
            <p:nvPr/>
          </p:nvSpPr>
          <p:spPr>
            <a:xfrm rot="5400000">
              <a:off x="1250032" y="5116872"/>
              <a:ext cx="214526" cy="193728"/>
            </a:xfrm>
            <a:prstGeom prst="chevron">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N" sz="1600">
                <a:solidFill>
                  <a:schemeClr val="tx1"/>
                </a:solidFill>
              </a:endParaRPr>
            </a:p>
          </p:txBody>
        </p:sp>
      </p:grpSp>
      <p:grpSp>
        <p:nvGrpSpPr>
          <p:cNvPr id="10" name="Group 9"/>
          <p:cNvGrpSpPr>
            <a:grpSpLocks/>
          </p:cNvGrpSpPr>
          <p:nvPr/>
        </p:nvGrpSpPr>
        <p:grpSpPr bwMode="auto">
          <a:xfrm>
            <a:off x="605880" y="1619920"/>
            <a:ext cx="3355257" cy="1223962"/>
            <a:chOff x="3680" y="1483663"/>
            <a:chExt cx="4713229" cy="1225256"/>
          </a:xfrm>
        </p:grpSpPr>
        <p:sp>
          <p:nvSpPr>
            <p:cNvPr id="11" name="Chevron 13">
              <a:extLst>
                <a:ext uri="{FF2B5EF4-FFF2-40B4-BE49-F238E27FC236}"/>
              </a:extLst>
            </p:cNvPr>
            <p:cNvSpPr/>
            <p:nvPr/>
          </p:nvSpPr>
          <p:spPr>
            <a:xfrm rot="5400000">
              <a:off x="1249642" y="2504788"/>
              <a:ext cx="214539" cy="193724"/>
            </a:xfrm>
            <a:prstGeom prst="chevron">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N" sz="1600">
                <a:solidFill>
                  <a:schemeClr val="tx1"/>
                </a:solidFill>
              </a:endParaRPr>
            </a:p>
          </p:txBody>
        </p:sp>
        <p:sp>
          <p:nvSpPr>
            <p:cNvPr id="12" name="Flowchart: Multidocument 11">
              <a:extLst>
                <a:ext uri="{FF2B5EF4-FFF2-40B4-BE49-F238E27FC236}"/>
              </a:extLst>
            </p:cNvPr>
            <p:cNvSpPr/>
            <p:nvPr/>
          </p:nvSpPr>
          <p:spPr>
            <a:xfrm>
              <a:off x="2989273" y="1591728"/>
              <a:ext cx="1727636" cy="963042"/>
            </a:xfrm>
            <a:prstGeom prst="flowChartMultidocumen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IN" sz="1200" b="1" dirty="0">
                  <a:solidFill>
                    <a:schemeClr val="tx1"/>
                  </a:solidFill>
                </a:rPr>
                <a:t>Corrective Actions</a:t>
              </a:r>
            </a:p>
          </p:txBody>
        </p:sp>
        <p:sp>
          <p:nvSpPr>
            <p:cNvPr id="13" name="Chevron 12">
              <a:extLst>
                <a:ext uri="{FF2B5EF4-FFF2-40B4-BE49-F238E27FC236}"/>
              </a:extLst>
            </p:cNvPr>
            <p:cNvSpPr/>
            <p:nvPr/>
          </p:nvSpPr>
          <p:spPr>
            <a:xfrm rot="5400000">
              <a:off x="1240115" y="1494071"/>
              <a:ext cx="214539" cy="193724"/>
            </a:xfrm>
            <a:prstGeom prst="chevron">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N" sz="1600">
                <a:solidFill>
                  <a:schemeClr val="tx1"/>
                </a:solidFill>
              </a:endParaRPr>
            </a:p>
          </p:txBody>
        </p:sp>
        <p:sp>
          <p:nvSpPr>
            <p:cNvPr id="14" name="Chevron 17">
              <a:extLst>
                <a:ext uri="{FF2B5EF4-FFF2-40B4-BE49-F238E27FC236}"/>
              </a:extLst>
            </p:cNvPr>
            <p:cNvSpPr/>
            <p:nvPr/>
          </p:nvSpPr>
          <p:spPr>
            <a:xfrm rot="21420664">
              <a:off x="2592297" y="1992201"/>
              <a:ext cx="303290" cy="205004"/>
            </a:xfrm>
            <a:prstGeom prst="chevron">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N" sz="1600">
                <a:solidFill>
                  <a:schemeClr val="tx1"/>
                </a:solidFill>
              </a:endParaRPr>
            </a:p>
          </p:txBody>
        </p:sp>
        <p:cxnSp>
          <p:nvCxnSpPr>
            <p:cNvPr id="15" name="Straight Arrow Connector 14">
              <a:extLst>
                <a:ext uri="{FF2B5EF4-FFF2-40B4-BE49-F238E27FC236}"/>
              </a:extLst>
            </p:cNvPr>
            <p:cNvCxnSpPr/>
            <p:nvPr/>
          </p:nvCxnSpPr>
          <p:spPr>
            <a:xfrm flipH="1">
              <a:off x="1774529" y="1698203"/>
              <a:ext cx="1214744" cy="0"/>
            </a:xfrm>
            <a:prstGeom prst="straightConnector1">
              <a:avLst/>
            </a:prstGeom>
            <a:ln w="28575"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Flowchart: Decision 15">
              <a:extLst>
                <a:ext uri="{FF2B5EF4-FFF2-40B4-BE49-F238E27FC236}"/>
              </a:extLst>
            </p:cNvPr>
            <p:cNvSpPr/>
            <p:nvPr/>
          </p:nvSpPr>
          <p:spPr>
            <a:xfrm>
              <a:off x="3680" y="1698203"/>
              <a:ext cx="2725942" cy="793000"/>
            </a:xfrm>
            <a:prstGeom prst="flowChartDecision">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IN" sz="1200" b="1" dirty="0">
                  <a:solidFill>
                    <a:schemeClr val="tx1"/>
                  </a:solidFill>
                </a:rPr>
                <a:t>Not Complying ?</a:t>
              </a:r>
            </a:p>
          </p:txBody>
        </p:sp>
      </p:grpSp>
      <p:grpSp>
        <p:nvGrpSpPr>
          <p:cNvPr id="17" name="Group 16"/>
          <p:cNvGrpSpPr>
            <a:grpSpLocks/>
          </p:cNvGrpSpPr>
          <p:nvPr/>
        </p:nvGrpSpPr>
        <p:grpSpPr bwMode="auto">
          <a:xfrm>
            <a:off x="469687" y="3628641"/>
            <a:ext cx="5167745" cy="1418534"/>
            <a:chOff x="-399162" y="3669146"/>
            <a:chExt cx="7256513" cy="1418769"/>
          </a:xfrm>
        </p:grpSpPr>
        <p:sp>
          <p:nvSpPr>
            <p:cNvPr id="18" name="Flowchart: Multidocument 17">
              <a:extLst>
                <a:ext uri="{FF2B5EF4-FFF2-40B4-BE49-F238E27FC236}"/>
              </a:extLst>
            </p:cNvPr>
            <p:cNvSpPr/>
            <p:nvPr/>
          </p:nvSpPr>
          <p:spPr>
            <a:xfrm>
              <a:off x="2776532" y="4190828"/>
              <a:ext cx="1652278" cy="747837"/>
            </a:xfrm>
            <a:prstGeom prst="flowChartMultidocumen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IN" sz="1200" b="1" dirty="0">
                  <a:solidFill>
                    <a:schemeClr val="tx1"/>
                  </a:solidFill>
                </a:rPr>
                <a:t>Corrective </a:t>
              </a:r>
              <a:r>
                <a:rPr lang="en-IN" sz="1100" b="1" dirty="0">
                  <a:solidFill>
                    <a:schemeClr val="tx1"/>
                  </a:solidFill>
                </a:rPr>
                <a:t>Actions</a:t>
              </a:r>
            </a:p>
          </p:txBody>
        </p:sp>
        <p:sp>
          <p:nvSpPr>
            <p:cNvPr id="19" name="Parallelogram 18">
              <a:extLst>
                <a:ext uri="{FF2B5EF4-FFF2-40B4-BE49-F238E27FC236}"/>
              </a:extLst>
            </p:cNvPr>
            <p:cNvSpPr/>
            <p:nvPr/>
          </p:nvSpPr>
          <p:spPr>
            <a:xfrm>
              <a:off x="4860553" y="3669146"/>
              <a:ext cx="1996798" cy="1272695"/>
            </a:xfrm>
            <a:prstGeom prst="parallelogram">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IN" sz="1400" b="1" dirty="0">
                  <a:solidFill>
                    <a:schemeClr val="tx1"/>
                  </a:solidFill>
                </a:rPr>
                <a:t>Follow Up Audit</a:t>
              </a:r>
            </a:p>
            <a:p>
              <a:pPr algn="ctr">
                <a:defRPr/>
              </a:pPr>
              <a:r>
                <a:rPr lang="en-IN" sz="1100" b="1" dirty="0">
                  <a:solidFill>
                    <a:schemeClr val="tx1"/>
                  </a:solidFill>
                </a:rPr>
                <a:t>(only Major NC)</a:t>
              </a:r>
            </a:p>
          </p:txBody>
        </p:sp>
        <p:sp>
          <p:nvSpPr>
            <p:cNvPr id="20" name="Chevron 15">
              <a:extLst>
                <a:ext uri="{FF2B5EF4-FFF2-40B4-BE49-F238E27FC236}"/>
              </a:extLst>
            </p:cNvPr>
            <p:cNvSpPr/>
            <p:nvPr/>
          </p:nvSpPr>
          <p:spPr>
            <a:xfrm rot="5400000">
              <a:off x="1034051" y="4032906"/>
              <a:ext cx="214349" cy="193650"/>
            </a:xfrm>
            <a:prstGeom prst="chevron">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N" sz="1600">
                <a:solidFill>
                  <a:schemeClr val="tx1"/>
                </a:solidFill>
              </a:endParaRPr>
            </a:p>
          </p:txBody>
        </p:sp>
        <p:sp>
          <p:nvSpPr>
            <p:cNvPr id="21" name="Chevron 18">
              <a:extLst>
                <a:ext uri="{FF2B5EF4-FFF2-40B4-BE49-F238E27FC236}"/>
              </a:extLst>
            </p:cNvPr>
            <p:cNvSpPr/>
            <p:nvPr/>
          </p:nvSpPr>
          <p:spPr>
            <a:xfrm rot="21420664">
              <a:off x="2562151" y="4511556"/>
              <a:ext cx="303173" cy="206409"/>
            </a:xfrm>
            <a:prstGeom prst="chevron">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N" sz="1600">
                <a:solidFill>
                  <a:schemeClr val="tx1"/>
                </a:solidFill>
              </a:endParaRPr>
            </a:p>
          </p:txBody>
        </p:sp>
        <p:sp>
          <p:nvSpPr>
            <p:cNvPr id="22" name="Chevron 19">
              <a:extLst>
                <a:ext uri="{FF2B5EF4-FFF2-40B4-BE49-F238E27FC236}"/>
              </a:extLst>
            </p:cNvPr>
            <p:cNvSpPr/>
            <p:nvPr/>
          </p:nvSpPr>
          <p:spPr>
            <a:xfrm rot="21420664">
              <a:off x="4552618" y="4478214"/>
              <a:ext cx="303173" cy="206409"/>
            </a:xfrm>
            <a:prstGeom prst="chevron">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N" sz="1600">
                <a:solidFill>
                  <a:schemeClr val="tx1"/>
                </a:solidFill>
              </a:endParaRPr>
            </a:p>
          </p:txBody>
        </p:sp>
        <p:cxnSp>
          <p:nvCxnSpPr>
            <p:cNvPr id="23" name="Straight Arrow Connector 22">
              <a:extLst>
                <a:ext uri="{FF2B5EF4-FFF2-40B4-BE49-F238E27FC236}"/>
              </a:extLst>
            </p:cNvPr>
            <p:cNvCxnSpPr/>
            <p:nvPr/>
          </p:nvCxnSpPr>
          <p:spPr>
            <a:xfrm flipH="1">
              <a:off x="2074851" y="4113028"/>
              <a:ext cx="2930146" cy="0"/>
            </a:xfrm>
            <a:prstGeom prst="straightConnector1">
              <a:avLst/>
            </a:prstGeom>
            <a:ln w="28575"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Flowchart: Decision 23">
              <a:extLst>
                <a:ext uri="{FF2B5EF4-FFF2-40B4-BE49-F238E27FC236}"/>
              </a:extLst>
            </p:cNvPr>
            <p:cNvSpPr/>
            <p:nvPr/>
          </p:nvSpPr>
          <p:spPr>
            <a:xfrm>
              <a:off x="-399162" y="4129731"/>
              <a:ext cx="2931156" cy="958184"/>
            </a:xfrm>
            <a:prstGeom prst="flowChartDecision">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IN" sz="1200" b="1" dirty="0">
                  <a:solidFill>
                    <a:schemeClr val="tx1"/>
                  </a:solidFill>
                </a:rPr>
                <a:t>No Major NC Complying ?</a:t>
              </a:r>
            </a:p>
          </p:txBody>
        </p:sp>
      </p:grpSp>
      <p:sp>
        <p:nvSpPr>
          <p:cNvPr id="25" name="Parallelogram 24">
            <a:extLst>
              <a:ext uri="{FF2B5EF4-FFF2-40B4-BE49-F238E27FC236}"/>
            </a:extLst>
          </p:cNvPr>
          <p:cNvSpPr/>
          <p:nvPr/>
        </p:nvSpPr>
        <p:spPr>
          <a:xfrm>
            <a:off x="1116926" y="1200821"/>
            <a:ext cx="1025270" cy="419100"/>
          </a:xfrm>
          <a:prstGeom prst="parallelogram">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IN" sz="1600" b="1" dirty="0">
                <a:solidFill>
                  <a:schemeClr val="tx1"/>
                </a:solidFill>
              </a:rPr>
              <a:t>Stage 1 </a:t>
            </a:r>
          </a:p>
        </p:txBody>
      </p:sp>
      <p:sp>
        <p:nvSpPr>
          <p:cNvPr id="26" name="Rectangle 25">
            <a:extLst>
              <a:ext uri="{FF2B5EF4-FFF2-40B4-BE49-F238E27FC236}"/>
            </a:extLst>
          </p:cNvPr>
          <p:cNvSpPr/>
          <p:nvPr/>
        </p:nvSpPr>
        <p:spPr>
          <a:xfrm>
            <a:off x="8243213" y="1834233"/>
            <a:ext cx="380943" cy="285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pic>
        <p:nvPicPr>
          <p:cNvPr id="27" name="Picture 29"/>
          <p:cNvPicPr>
            <a:picLocks noChangeAspect="1" noChangeArrowheads="1"/>
          </p:cNvPicPr>
          <p:nvPr/>
        </p:nvPicPr>
        <p:blipFill>
          <a:blip r:embed="rId2"/>
          <a:srcRect/>
          <a:stretch>
            <a:fillRect/>
          </a:stretch>
        </p:blipFill>
        <p:spPr bwMode="auto">
          <a:xfrm>
            <a:off x="836833" y="454694"/>
            <a:ext cx="7941368" cy="6020971"/>
          </a:xfrm>
          <a:prstGeom prst="rect">
            <a:avLst/>
          </a:prstGeom>
          <a:noFill/>
          <a:ln w="9525">
            <a:noFill/>
            <a:miter lim="800000"/>
            <a:headEnd/>
            <a:tailEnd/>
          </a:ln>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9736"/>
          <a:stretch/>
        </p:blipFill>
        <p:spPr bwMode="auto">
          <a:xfrm>
            <a:off x="7740293" y="1105055"/>
            <a:ext cx="1005840" cy="24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74063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5"/>
          <p:cNvSpPr txBox="1">
            <a:spLocks noChangeArrowheads="1"/>
          </p:cNvSpPr>
          <p:nvPr/>
        </p:nvSpPr>
        <p:spPr bwMode="auto">
          <a:xfrm>
            <a:off x="31751" y="80963"/>
            <a:ext cx="3702050" cy="369332"/>
          </a:xfrm>
          <a:prstGeom prst="rect">
            <a:avLst/>
          </a:prstGeom>
          <a:noFill/>
          <a:ln w="9525">
            <a:noFill/>
            <a:miter lim="800000"/>
            <a:headEnd/>
            <a:tailEnd/>
          </a:ln>
        </p:spPr>
        <p:txBody>
          <a:bodyPr wrap="square">
            <a:spAutoFit/>
          </a:bodyPr>
          <a:lstStyle/>
          <a:p>
            <a:pPr eaLnBrk="1" hangingPunct="1"/>
            <a:r>
              <a:rPr lang="en-US" altLang="en-US" b="1" i="1" dirty="0">
                <a:latin typeface="Arial Narrow" pitchFamily="34" charset="0"/>
              </a:rPr>
              <a:t>Document Review ……..Stage 1 Audit</a:t>
            </a:r>
            <a:endParaRPr lang="en-US" altLang="en-US" sz="800" b="1" i="1" dirty="0">
              <a:latin typeface="Arial Narrow" pitchFamily="34" charset="0"/>
            </a:endParaRPr>
          </a:p>
        </p:txBody>
      </p:sp>
      <p:sp>
        <p:nvSpPr>
          <p:cNvPr id="3" name="Rectangle 2">
            <a:extLst>
              <a:ext uri="{FF2B5EF4-FFF2-40B4-BE49-F238E27FC236}"/>
            </a:extLst>
          </p:cNvPr>
          <p:cNvSpPr/>
          <p:nvPr/>
        </p:nvSpPr>
        <p:spPr>
          <a:xfrm>
            <a:off x="3089410" y="741363"/>
            <a:ext cx="5902190" cy="2246769"/>
          </a:xfrm>
          <a:prstGeom prst="rect">
            <a:avLst/>
          </a:prstGeom>
          <a:solidFill>
            <a:schemeClr val="accent5">
              <a:lumMod val="40000"/>
              <a:lumOff val="60000"/>
            </a:schemeClr>
          </a:solidFill>
          <a:ln w="38100">
            <a:solidFill>
              <a:schemeClr val="tx2">
                <a:lumMod val="60000"/>
                <a:lumOff val="40000"/>
              </a:schemeClr>
            </a:solidFill>
          </a:ln>
        </p:spPr>
        <p:txBody>
          <a:bodyPr wrap="square">
            <a:spAutoFit/>
          </a:bodyPr>
          <a:lstStyle/>
          <a:p>
            <a:pPr marL="342900" indent="-342900" eaLnBrk="1" fontAlgn="auto" hangingPunct="1">
              <a:spcBef>
                <a:spcPts val="0"/>
              </a:spcBef>
              <a:spcAft>
                <a:spcPts val="0"/>
              </a:spcAft>
              <a:buFont typeface="+mj-lt"/>
              <a:buAutoNum type="arabicParenR"/>
              <a:defRPr/>
            </a:pPr>
            <a:r>
              <a:rPr lang="en-GB" sz="1400" dirty="0">
                <a:latin typeface="+mn-lt"/>
              </a:rPr>
              <a:t>Are all requirements of ISO 27001:2013 addressed ..?</a:t>
            </a:r>
          </a:p>
          <a:p>
            <a:pPr marL="342900" indent="-342900" eaLnBrk="1" fontAlgn="auto" hangingPunct="1">
              <a:spcBef>
                <a:spcPts val="0"/>
              </a:spcBef>
              <a:spcAft>
                <a:spcPts val="0"/>
              </a:spcAft>
              <a:defRPr/>
            </a:pPr>
            <a:r>
              <a:rPr lang="en-GB" sz="1400" dirty="0">
                <a:latin typeface="+mn-lt"/>
              </a:rPr>
              <a:t>2)   Does documentation match the audit scope .. ?</a:t>
            </a:r>
          </a:p>
          <a:p>
            <a:pPr marL="342900" indent="-342900" eaLnBrk="1" fontAlgn="auto" hangingPunct="1">
              <a:spcBef>
                <a:spcPts val="0"/>
              </a:spcBef>
              <a:spcAft>
                <a:spcPts val="0"/>
              </a:spcAft>
              <a:defRPr/>
            </a:pPr>
            <a:r>
              <a:rPr lang="en-GB" sz="1400" dirty="0">
                <a:latin typeface="+mn-lt"/>
              </a:rPr>
              <a:t>       &gt; Exclusions are identified and matches scope ..?</a:t>
            </a:r>
          </a:p>
          <a:p>
            <a:pPr marL="342900" indent="-342900" eaLnBrk="1" fontAlgn="auto" hangingPunct="1">
              <a:spcBef>
                <a:spcPts val="0"/>
              </a:spcBef>
              <a:spcAft>
                <a:spcPts val="0"/>
              </a:spcAft>
              <a:defRPr/>
            </a:pPr>
            <a:r>
              <a:rPr lang="en-GB" sz="1400" dirty="0">
                <a:latin typeface="+mn-lt"/>
              </a:rPr>
              <a:t>       &gt; The Justifications for exclusions (if any) are correct .. ?</a:t>
            </a:r>
          </a:p>
          <a:p>
            <a:pPr marL="273050" indent="-273050" eaLnBrk="1" fontAlgn="auto" hangingPunct="1">
              <a:spcBef>
                <a:spcPts val="0"/>
              </a:spcBef>
              <a:spcAft>
                <a:spcPts val="0"/>
              </a:spcAft>
              <a:defRPr/>
            </a:pPr>
            <a:r>
              <a:rPr lang="en-GB" sz="1400" dirty="0">
                <a:latin typeface="+mn-lt"/>
              </a:rPr>
              <a:t>3)   Does documentation adequately meets  all the   requirements of ISO 27001:2013 .. ?</a:t>
            </a:r>
          </a:p>
          <a:p>
            <a:pPr marL="457200" indent="-457200" eaLnBrk="1" fontAlgn="auto" hangingPunct="1">
              <a:spcBef>
                <a:spcPts val="0"/>
              </a:spcBef>
              <a:spcAft>
                <a:spcPts val="0"/>
              </a:spcAft>
              <a:defRPr/>
            </a:pPr>
            <a:r>
              <a:rPr lang="en-GB" sz="1400" dirty="0">
                <a:latin typeface="+mn-lt"/>
              </a:rPr>
              <a:t>4)   Does the system documents indicate the distribution</a:t>
            </a:r>
          </a:p>
          <a:p>
            <a:pPr marL="273050" indent="-273050" eaLnBrk="1" fontAlgn="auto" hangingPunct="1">
              <a:spcBef>
                <a:spcPts val="0"/>
              </a:spcBef>
              <a:spcAft>
                <a:spcPts val="0"/>
              </a:spcAft>
              <a:defRPr/>
            </a:pPr>
            <a:r>
              <a:rPr lang="en-GB" sz="1400" dirty="0">
                <a:latin typeface="+mn-lt"/>
              </a:rPr>
              <a:t>       of the same to relevant process owners and user friendly to understand and own the processes .. ?</a:t>
            </a:r>
          </a:p>
          <a:p>
            <a:pPr marL="273050" indent="-273050" eaLnBrk="1" fontAlgn="auto" hangingPunct="1">
              <a:spcBef>
                <a:spcPts val="0"/>
              </a:spcBef>
              <a:spcAft>
                <a:spcPts val="0"/>
              </a:spcAft>
              <a:buFontTx/>
              <a:buAutoNum type="arabicParenR" startAt="5"/>
              <a:defRPr/>
            </a:pPr>
            <a:r>
              <a:rPr lang="en-GB" sz="1400" dirty="0">
                <a:latin typeface="+mn-lt"/>
              </a:rPr>
              <a:t>Are the system documents approved by designated authority .. ? </a:t>
            </a:r>
          </a:p>
        </p:txBody>
      </p:sp>
      <p:sp>
        <p:nvSpPr>
          <p:cNvPr id="4" name="Rectangle 3">
            <a:extLst>
              <a:ext uri="{FF2B5EF4-FFF2-40B4-BE49-F238E27FC236}"/>
            </a:extLst>
          </p:cNvPr>
          <p:cNvSpPr/>
          <p:nvPr/>
        </p:nvSpPr>
        <p:spPr>
          <a:xfrm>
            <a:off x="41410" y="668512"/>
            <a:ext cx="3048000" cy="5047536"/>
          </a:xfrm>
          <a:prstGeom prst="rect">
            <a:avLst/>
          </a:prstGeom>
        </p:spPr>
        <p:txBody>
          <a:bodyPr wrap="square">
            <a:spAutoFit/>
          </a:bodyPr>
          <a:lstStyle/>
          <a:p>
            <a:pPr marL="342900" indent="-342900" eaLnBrk="1" fontAlgn="auto" hangingPunct="1">
              <a:spcBef>
                <a:spcPts val="0"/>
              </a:spcBef>
              <a:spcAft>
                <a:spcPts val="0"/>
              </a:spcAft>
              <a:buFont typeface="+mj-lt"/>
              <a:buAutoNum type="arabicParenR"/>
              <a:defRPr/>
            </a:pPr>
            <a:r>
              <a:rPr lang="en-GB" sz="1400" dirty="0">
                <a:latin typeface="+mn-lt"/>
              </a:rPr>
              <a:t>Evaluate the client’s  location and site specific condition and to undertake discussion with the client personnel to determine the preparedness for the stage 2 audit.</a:t>
            </a:r>
          </a:p>
          <a:p>
            <a:pPr marL="342900" indent="-342900" eaLnBrk="1" fontAlgn="auto" hangingPunct="1">
              <a:spcBef>
                <a:spcPts val="0"/>
              </a:spcBef>
              <a:spcAft>
                <a:spcPts val="0"/>
              </a:spcAft>
              <a:buFont typeface="+mj-lt"/>
              <a:buAutoNum type="arabicParenR"/>
              <a:defRPr/>
            </a:pPr>
            <a:r>
              <a:rPr lang="en-GB" sz="1400" dirty="0">
                <a:latin typeface="+mn-lt"/>
              </a:rPr>
              <a:t>Review the client’s status and understanding requirements  of the standard, in particular with respect to identification of  key performance , processes, objectives and operation of Management system</a:t>
            </a:r>
          </a:p>
          <a:p>
            <a:pPr marL="342900" indent="-342900" eaLnBrk="1" fontAlgn="auto" hangingPunct="1">
              <a:spcBef>
                <a:spcPts val="0"/>
              </a:spcBef>
              <a:spcAft>
                <a:spcPts val="0"/>
              </a:spcAft>
              <a:buFont typeface="+mj-lt"/>
              <a:buAutoNum type="arabicParenR"/>
              <a:defRPr/>
            </a:pPr>
            <a:r>
              <a:rPr lang="en-GB" sz="1400" dirty="0">
                <a:latin typeface="+mn-lt"/>
              </a:rPr>
              <a:t> Collect necessary  information regarding the scope of management system, process and location of the client and related statuary and regulatory aspects and compliance.</a:t>
            </a:r>
          </a:p>
          <a:p>
            <a:pPr marL="342900" indent="-342900" eaLnBrk="1" fontAlgn="auto" hangingPunct="1">
              <a:spcBef>
                <a:spcPts val="0"/>
              </a:spcBef>
              <a:spcAft>
                <a:spcPts val="0"/>
              </a:spcAft>
              <a:buFont typeface="+mj-lt"/>
              <a:buAutoNum type="arabicParenR"/>
              <a:defRPr/>
            </a:pPr>
            <a:r>
              <a:rPr lang="en-GB" sz="1400" dirty="0">
                <a:latin typeface="+mn-lt"/>
              </a:rPr>
              <a:t>Review the allocation of resources for stage 2 audit and agree with the client on the details of the stage 2 audit.</a:t>
            </a:r>
          </a:p>
        </p:txBody>
      </p:sp>
      <p:sp>
        <p:nvSpPr>
          <p:cNvPr id="5" name="Rectangle 4">
            <a:extLst>
              <a:ext uri="{FF2B5EF4-FFF2-40B4-BE49-F238E27FC236}"/>
            </a:extLst>
          </p:cNvPr>
          <p:cNvSpPr/>
          <p:nvPr/>
        </p:nvSpPr>
        <p:spPr>
          <a:xfrm>
            <a:off x="41410" y="5562600"/>
            <a:ext cx="8859701" cy="954107"/>
          </a:xfrm>
          <a:prstGeom prst="rect">
            <a:avLst/>
          </a:prstGeom>
        </p:spPr>
        <p:txBody>
          <a:bodyPr wrap="square">
            <a:spAutoFit/>
          </a:bodyPr>
          <a:lstStyle/>
          <a:p>
            <a:pPr marL="342900" indent="-342900" eaLnBrk="1" fontAlgn="auto" hangingPunct="1">
              <a:spcBef>
                <a:spcPts val="0"/>
              </a:spcBef>
              <a:spcAft>
                <a:spcPts val="0"/>
              </a:spcAft>
              <a:buFontTx/>
              <a:buAutoNum type="arabicParenR" startAt="5"/>
              <a:defRPr/>
            </a:pPr>
            <a:r>
              <a:rPr lang="en-GB" sz="1400" dirty="0">
                <a:latin typeface="+mn-lt"/>
              </a:rPr>
              <a:t>Provide a focus for planning stage 2 audit by gaining a sufficient understanding of the client’s management system and site operation in the context of possible significant aspects</a:t>
            </a:r>
          </a:p>
          <a:p>
            <a:pPr marL="342900" indent="-342900" eaLnBrk="1" fontAlgn="auto" hangingPunct="1">
              <a:spcBef>
                <a:spcPts val="0"/>
              </a:spcBef>
              <a:spcAft>
                <a:spcPts val="0"/>
              </a:spcAft>
              <a:defRPr/>
            </a:pPr>
            <a:r>
              <a:rPr lang="en-GB" sz="1400" dirty="0">
                <a:latin typeface="+mn-lt"/>
              </a:rPr>
              <a:t>6)	Evaluate if the internal audits and management review are being planned and performed and that the level of implementation of the management system substantiates that the clients is ready for stage 2 </a:t>
            </a:r>
          </a:p>
        </p:txBody>
      </p:sp>
      <p:pic>
        <p:nvPicPr>
          <p:cNvPr id="6" name="Picture 9" descr="Image result for documentation audit"/>
          <p:cNvPicPr>
            <a:picLocks noChangeAspect="1" noChangeArrowheads="1"/>
          </p:cNvPicPr>
          <p:nvPr/>
        </p:nvPicPr>
        <p:blipFill>
          <a:blip r:embed="rId2"/>
          <a:srcRect/>
          <a:stretch>
            <a:fillRect/>
          </a:stretch>
        </p:blipFill>
        <p:spPr bwMode="auto">
          <a:xfrm>
            <a:off x="3089411" y="3505200"/>
            <a:ext cx="5773838" cy="1905000"/>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8" name="TextBox 7"/>
          <p:cNvSpPr txBox="1"/>
          <p:nvPr/>
        </p:nvSpPr>
        <p:spPr>
          <a:xfrm>
            <a:off x="3706307" y="265629"/>
            <a:ext cx="764953" cy="369332"/>
          </a:xfrm>
          <a:prstGeom prst="rect">
            <a:avLst/>
          </a:prstGeom>
          <a:solidFill>
            <a:schemeClr val="bg2">
              <a:lumMod val="50000"/>
            </a:schemeClr>
          </a:solidFill>
          <a:ln>
            <a:solidFill>
              <a:schemeClr val="accent6">
                <a:lumMod val="75000"/>
              </a:schemeClr>
            </a:solidFill>
          </a:ln>
        </p:spPr>
        <p:txBody>
          <a:bodyPr wrap="none" rtlCol="0">
            <a:spAutoFit/>
          </a:bodyPr>
          <a:lstStyle/>
          <a:p>
            <a:r>
              <a:rPr lang="en-US" b="1" dirty="0" smtClean="0">
                <a:solidFill>
                  <a:srgbClr val="FFC000"/>
                </a:solidFill>
              </a:rPr>
              <a:t>Check</a:t>
            </a:r>
            <a:endParaRPr lang="en-US" b="1" dirty="0">
              <a:solidFill>
                <a:srgbClr val="FFC000"/>
              </a:solidFill>
            </a:endParaRPr>
          </a:p>
        </p:txBody>
      </p:sp>
      <p:sp>
        <p:nvSpPr>
          <p:cNvPr id="9" name="Bent Arrow 8"/>
          <p:cNvSpPr/>
          <p:nvPr/>
        </p:nvSpPr>
        <p:spPr>
          <a:xfrm rot="5400000">
            <a:off x="4491373" y="425358"/>
            <a:ext cx="322844" cy="30916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874063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23162" y="4229856"/>
            <a:ext cx="5491392" cy="1477328"/>
          </a:xfrm>
          <a:prstGeom prst="rect">
            <a:avLst/>
          </a:prstGeom>
        </p:spPr>
        <p:txBody>
          <a:bodyPr wrap="square">
            <a:spAutoFit/>
          </a:bodyPr>
          <a:lstStyle/>
          <a:p>
            <a:pPr algn="ctr"/>
            <a:r>
              <a:rPr lang="en-US" altLang="en-US" b="1" dirty="0">
                <a:solidFill>
                  <a:srgbClr val="FF0000"/>
                </a:solidFill>
                <a:latin typeface="Calibri" pitchFamily="34" charset="0"/>
              </a:rPr>
              <a:t>Audit done by </a:t>
            </a:r>
          </a:p>
          <a:p>
            <a:pPr algn="ctr"/>
            <a:r>
              <a:rPr lang="en-US" altLang="en-US" b="1" dirty="0">
                <a:solidFill>
                  <a:srgbClr val="FF0000"/>
                </a:solidFill>
                <a:latin typeface="Calibri" pitchFamily="34" charset="0"/>
              </a:rPr>
              <a:t>Any other Party</a:t>
            </a:r>
          </a:p>
          <a:p>
            <a:pPr algn="ctr"/>
            <a:r>
              <a:rPr lang="en-US" altLang="en-US" b="1" dirty="0">
                <a:solidFill>
                  <a:srgbClr val="FF0000"/>
                </a:solidFill>
                <a:latin typeface="Calibri" pitchFamily="34" charset="0"/>
              </a:rPr>
              <a:t>Other than </a:t>
            </a:r>
          </a:p>
          <a:p>
            <a:pPr algn="ctr"/>
            <a:r>
              <a:rPr lang="en-US" altLang="en-US" b="1" dirty="0">
                <a:solidFill>
                  <a:srgbClr val="FF0000"/>
                </a:solidFill>
                <a:latin typeface="Calibri" pitchFamily="34" charset="0"/>
              </a:rPr>
              <a:t>Customer / Self</a:t>
            </a:r>
          </a:p>
          <a:p>
            <a:pPr algn="ctr"/>
            <a:r>
              <a:rPr lang="en-US" altLang="en-US" b="1" dirty="0">
                <a:solidFill>
                  <a:srgbClr val="FF0000"/>
                </a:solidFill>
                <a:latin typeface="Calibri" pitchFamily="34" charset="0"/>
              </a:rPr>
              <a:t>=</a:t>
            </a:r>
          </a:p>
        </p:txBody>
      </p:sp>
      <p:sp>
        <p:nvSpPr>
          <p:cNvPr id="2" name="Rectangle 1"/>
          <p:cNvSpPr/>
          <p:nvPr/>
        </p:nvSpPr>
        <p:spPr>
          <a:xfrm>
            <a:off x="244016" y="779309"/>
            <a:ext cx="8671384" cy="954107"/>
          </a:xfrm>
          <a:prstGeom prst="rect">
            <a:avLst/>
          </a:prstGeom>
          <a:solidFill>
            <a:schemeClr val="accent6"/>
          </a:solidFill>
        </p:spPr>
        <p:txBody>
          <a:bodyPr wrap="square">
            <a:spAutoFit/>
          </a:bodyPr>
          <a:lstStyle/>
          <a:p>
            <a:pPr algn="just"/>
            <a:r>
              <a:rPr lang="en-US" sz="1400" dirty="0">
                <a:solidFill>
                  <a:schemeClr val="bg1"/>
                </a:solidFill>
              </a:rPr>
              <a:t>Auditing is defined as the on-site verification activity, such as inspection or examination, of a process or quality system, to ensure compliance to requirements. An audit can apply to an entire organization or might be specific to a function, process, or production step. Some audits have special administrative purposes, such as auditing documents, risk, or performance, or following up on completed corrective actions.</a:t>
            </a:r>
          </a:p>
        </p:txBody>
      </p:sp>
      <p:sp>
        <p:nvSpPr>
          <p:cNvPr id="3" name="Rectangle 2"/>
          <p:cNvSpPr/>
          <p:nvPr/>
        </p:nvSpPr>
        <p:spPr>
          <a:xfrm>
            <a:off x="244016" y="425518"/>
            <a:ext cx="781206" cy="369332"/>
          </a:xfrm>
          <a:prstGeom prst="rect">
            <a:avLst/>
          </a:prstGeom>
          <a:solidFill>
            <a:schemeClr val="accent6">
              <a:lumMod val="75000"/>
            </a:schemeClr>
          </a:solidFill>
        </p:spPr>
        <p:txBody>
          <a:bodyPr wrap="square">
            <a:spAutoFit/>
          </a:bodyPr>
          <a:lstStyle/>
          <a:p>
            <a:r>
              <a:rPr lang="en-US" b="1" dirty="0">
                <a:solidFill>
                  <a:schemeClr val="bg1"/>
                </a:solidFill>
              </a:rPr>
              <a:t>Audit</a:t>
            </a:r>
            <a:endParaRPr lang="en-US" dirty="0">
              <a:solidFill>
                <a:schemeClr val="bg1"/>
              </a:solidFill>
            </a:endParaRPr>
          </a:p>
        </p:txBody>
      </p:sp>
      <p:sp>
        <p:nvSpPr>
          <p:cNvPr id="4" name="Rectangle 3"/>
          <p:cNvSpPr/>
          <p:nvPr/>
        </p:nvSpPr>
        <p:spPr>
          <a:xfrm>
            <a:off x="244016" y="2405264"/>
            <a:ext cx="3642184" cy="3970318"/>
          </a:xfrm>
          <a:prstGeom prst="rect">
            <a:avLst/>
          </a:prstGeom>
        </p:spPr>
        <p:txBody>
          <a:bodyPr wrap="square">
            <a:spAutoFit/>
          </a:bodyPr>
          <a:lstStyle/>
          <a:p>
            <a:pPr marL="285750" indent="-285750" algn="just">
              <a:buFont typeface="Arial" pitchFamily="34" charset="0"/>
              <a:buChar char="•"/>
            </a:pPr>
            <a:r>
              <a:rPr lang="en-US" sz="1400" b="1" dirty="0"/>
              <a:t>Internal Audit </a:t>
            </a:r>
            <a:r>
              <a:rPr lang="en-US" sz="1400" b="1" dirty="0" smtClean="0"/>
              <a:t>(</a:t>
            </a:r>
            <a:r>
              <a:rPr lang="en-US" altLang="en-US" sz="1400" b="1" dirty="0" smtClean="0">
                <a:latin typeface="Calibri" pitchFamily="34" charset="0"/>
              </a:rPr>
              <a:t>First</a:t>
            </a:r>
            <a:r>
              <a:rPr lang="en-US" altLang="en-US" sz="1400" b="1" dirty="0" smtClean="0">
                <a:solidFill>
                  <a:srgbClr val="FF0000"/>
                </a:solidFill>
                <a:latin typeface="Calibri" pitchFamily="34" charset="0"/>
              </a:rPr>
              <a:t> </a:t>
            </a:r>
            <a:r>
              <a:rPr lang="en-US" sz="1400" b="1" dirty="0" smtClean="0"/>
              <a:t>-</a:t>
            </a:r>
            <a:r>
              <a:rPr lang="en-US" sz="1400" b="1" dirty="0"/>
              <a:t>party audit)</a:t>
            </a:r>
            <a:r>
              <a:rPr lang="en-US" sz="1400" dirty="0"/>
              <a:t>-  - An internal ISO audit can be conducted by a designated auditor within your company </a:t>
            </a:r>
            <a:endParaRPr lang="en-US" sz="1400" dirty="0" smtClean="0"/>
          </a:p>
          <a:p>
            <a:pPr marL="285750" indent="-285750" algn="just">
              <a:buFont typeface="Arial" pitchFamily="34" charset="0"/>
              <a:buChar char="•"/>
            </a:pPr>
            <a:r>
              <a:rPr lang="en-US" sz="1400" b="1" dirty="0" smtClean="0"/>
              <a:t>External </a:t>
            </a:r>
            <a:r>
              <a:rPr lang="en-US" sz="1400" b="1" dirty="0"/>
              <a:t>Audit </a:t>
            </a:r>
            <a:r>
              <a:rPr lang="en-US" sz="1400" b="1" dirty="0" smtClean="0"/>
              <a:t>(Second</a:t>
            </a:r>
            <a:r>
              <a:rPr lang="en-US" sz="1400" b="1" dirty="0" smtClean="0">
                <a:solidFill>
                  <a:schemeClr val="bg1"/>
                </a:solidFill>
              </a:rPr>
              <a:t> </a:t>
            </a:r>
            <a:r>
              <a:rPr lang="en-US" sz="1400" b="1" dirty="0" smtClean="0"/>
              <a:t>-</a:t>
            </a:r>
            <a:r>
              <a:rPr lang="en-US" sz="1400" b="1" dirty="0"/>
              <a:t>party audit)</a:t>
            </a:r>
            <a:r>
              <a:rPr lang="en-US" sz="1400" dirty="0"/>
              <a:t>-  - An external audit is similar to an internal audit; the main difference is that the auditor will come from a third-party source outside of the </a:t>
            </a:r>
            <a:r>
              <a:rPr lang="en-US" sz="1400" dirty="0" smtClean="0"/>
              <a:t>organization.</a:t>
            </a:r>
          </a:p>
          <a:p>
            <a:pPr marL="285750" indent="-285750" algn="just">
              <a:buFont typeface="Arial" pitchFamily="34" charset="0"/>
              <a:buChar char="•"/>
            </a:pPr>
            <a:endParaRPr lang="en-US" sz="1400" dirty="0"/>
          </a:p>
          <a:p>
            <a:pPr marL="285750" indent="-285750" algn="just">
              <a:buFont typeface="Arial" pitchFamily="34" charset="0"/>
              <a:buChar char="•"/>
            </a:pPr>
            <a:endParaRPr lang="en-US" sz="1400" dirty="0" smtClean="0"/>
          </a:p>
          <a:p>
            <a:pPr marL="285750" indent="-285750" algn="just">
              <a:buFont typeface="Arial" pitchFamily="34" charset="0"/>
              <a:buChar char="•"/>
            </a:pPr>
            <a:endParaRPr lang="en-US" sz="1400" dirty="0"/>
          </a:p>
          <a:p>
            <a:pPr marL="285750" indent="-285750" algn="just">
              <a:buFont typeface="Arial" pitchFamily="34" charset="0"/>
              <a:buChar char="•"/>
            </a:pPr>
            <a:endParaRPr lang="en-US" sz="1400" dirty="0" smtClean="0"/>
          </a:p>
          <a:p>
            <a:pPr marL="285750" indent="-285750" algn="just">
              <a:buFont typeface="Arial" pitchFamily="34" charset="0"/>
              <a:buChar char="•"/>
            </a:pPr>
            <a:endParaRPr lang="en-US" sz="1400" dirty="0" smtClean="0"/>
          </a:p>
          <a:p>
            <a:pPr marL="285750" indent="-285750" algn="just">
              <a:buFont typeface="Arial" pitchFamily="34" charset="0"/>
              <a:buChar char="•"/>
            </a:pPr>
            <a:endParaRPr lang="en-US" sz="1400" dirty="0"/>
          </a:p>
          <a:p>
            <a:pPr marL="285750" indent="-285750" algn="just">
              <a:buFont typeface="Arial" pitchFamily="34" charset="0"/>
              <a:buChar char="•"/>
            </a:pPr>
            <a:endParaRPr lang="en-US" sz="1400" dirty="0" smtClean="0"/>
          </a:p>
          <a:p>
            <a:pPr marL="285750" indent="-285750" algn="just">
              <a:buFont typeface="Arial" pitchFamily="34" charset="0"/>
              <a:buChar char="•"/>
            </a:pPr>
            <a:r>
              <a:rPr lang="en-US" sz="1400" b="1" dirty="0" smtClean="0"/>
              <a:t>External </a:t>
            </a:r>
            <a:r>
              <a:rPr lang="en-US" sz="1400" dirty="0"/>
              <a:t> </a:t>
            </a:r>
            <a:r>
              <a:rPr lang="en-US" sz="1400" b="1" dirty="0" smtClean="0"/>
              <a:t>Audit (</a:t>
            </a:r>
            <a:r>
              <a:rPr lang="en-US" sz="1400" b="1" dirty="0"/>
              <a:t>third-party audit)</a:t>
            </a:r>
            <a:r>
              <a:rPr lang="en-US" sz="1400" dirty="0" smtClean="0"/>
              <a:t>- </a:t>
            </a:r>
            <a:r>
              <a:rPr lang="en-US" sz="1400" dirty="0"/>
              <a:t>The final external audit is the certification audit. This is from a registrar. </a:t>
            </a:r>
          </a:p>
        </p:txBody>
      </p:sp>
      <p:sp>
        <p:nvSpPr>
          <p:cNvPr id="5" name="Rectangle 4"/>
          <p:cNvSpPr/>
          <p:nvPr/>
        </p:nvSpPr>
        <p:spPr>
          <a:xfrm>
            <a:off x="175663" y="2057085"/>
            <a:ext cx="3710537" cy="369332"/>
          </a:xfrm>
          <a:prstGeom prst="rect">
            <a:avLst/>
          </a:prstGeom>
        </p:spPr>
        <p:txBody>
          <a:bodyPr wrap="square">
            <a:spAutoFit/>
          </a:bodyPr>
          <a:lstStyle/>
          <a:p>
            <a:r>
              <a:rPr lang="en-US" b="1" dirty="0"/>
              <a:t>What Are the Types of ISO Audits?</a:t>
            </a:r>
          </a:p>
        </p:txBody>
      </p:sp>
      <p:sp>
        <p:nvSpPr>
          <p:cNvPr id="10" name="Text Box 12">
            <a:extLst>
              <a:ext uri="{FF2B5EF4-FFF2-40B4-BE49-F238E27FC236}"/>
            </a:extLst>
          </p:cNvPr>
          <p:cNvSpPr txBox="1">
            <a:spLocks noChangeArrowheads="1"/>
          </p:cNvSpPr>
          <p:nvPr/>
        </p:nvSpPr>
        <p:spPr bwMode="auto">
          <a:xfrm>
            <a:off x="5661255" y="2208414"/>
            <a:ext cx="1310501" cy="400050"/>
          </a:xfrm>
          <a:prstGeom prst="rect">
            <a:avLst/>
          </a:prstGeom>
          <a:solidFill>
            <a:schemeClr val="accent5"/>
          </a:solidFill>
          <a:ln w="9525">
            <a:solidFill>
              <a:schemeClr val="bg1"/>
            </a:solidFill>
            <a:miter lim="800000"/>
            <a:headEnd/>
            <a:tailEnd/>
          </a:ln>
          <a:effectLst/>
        </p:spPr>
        <p:txBody>
          <a:bodyPr wrap="square">
            <a:spAutoFit/>
          </a:bodyPr>
          <a:lstStyle/>
          <a:p>
            <a:pPr algn="ctr" eaLnBrk="1" fontAlgn="auto" hangingPunct="1">
              <a:spcBef>
                <a:spcPts val="0"/>
              </a:spcBef>
              <a:spcAft>
                <a:spcPts val="0"/>
              </a:spcAft>
              <a:defRPr/>
            </a:pPr>
            <a:r>
              <a:rPr lang="en-US" sz="2000" b="1" dirty="0">
                <a:latin typeface="+mn-lt"/>
              </a:rPr>
              <a:t>SUPPLIER</a:t>
            </a:r>
          </a:p>
        </p:txBody>
      </p:sp>
      <p:sp>
        <p:nvSpPr>
          <p:cNvPr id="11" name="Text Box 13">
            <a:extLst>
              <a:ext uri="{FF2B5EF4-FFF2-40B4-BE49-F238E27FC236}"/>
            </a:extLst>
          </p:cNvPr>
          <p:cNvSpPr txBox="1">
            <a:spLocks noChangeArrowheads="1"/>
          </p:cNvSpPr>
          <p:nvPr/>
        </p:nvSpPr>
        <p:spPr bwMode="auto">
          <a:xfrm>
            <a:off x="5372330" y="4080076"/>
            <a:ext cx="1868101" cy="707886"/>
          </a:xfrm>
          <a:prstGeom prst="rect">
            <a:avLst/>
          </a:prstGeom>
          <a:solidFill>
            <a:schemeClr val="accent5"/>
          </a:solidFill>
          <a:ln w="9525">
            <a:solidFill>
              <a:schemeClr val="bg1"/>
            </a:solidFill>
            <a:miter lim="800000"/>
            <a:headEnd/>
            <a:tailEnd/>
          </a:ln>
          <a:effectLst/>
        </p:spPr>
        <p:txBody>
          <a:bodyPr wrap="square">
            <a:spAutoFit/>
          </a:bodyPr>
          <a:lstStyle/>
          <a:p>
            <a:pPr algn="ctr" eaLnBrk="1" fontAlgn="auto" hangingPunct="1">
              <a:spcBef>
                <a:spcPts val="0"/>
              </a:spcBef>
              <a:spcAft>
                <a:spcPts val="0"/>
              </a:spcAft>
              <a:defRPr/>
            </a:pPr>
            <a:r>
              <a:rPr lang="en-US" sz="2000" b="1" dirty="0">
                <a:latin typeface="+mn-lt"/>
              </a:rPr>
              <a:t>ORGANIZATION</a:t>
            </a:r>
          </a:p>
        </p:txBody>
      </p:sp>
      <p:sp>
        <p:nvSpPr>
          <p:cNvPr id="12" name="Text Box 15">
            <a:extLst>
              <a:ext uri="{FF2B5EF4-FFF2-40B4-BE49-F238E27FC236}"/>
            </a:extLst>
          </p:cNvPr>
          <p:cNvSpPr txBox="1">
            <a:spLocks noChangeArrowheads="1"/>
          </p:cNvSpPr>
          <p:nvPr/>
        </p:nvSpPr>
        <p:spPr bwMode="auto">
          <a:xfrm>
            <a:off x="5443767" y="5951739"/>
            <a:ext cx="1698274" cy="400050"/>
          </a:xfrm>
          <a:prstGeom prst="rect">
            <a:avLst/>
          </a:prstGeom>
          <a:solidFill>
            <a:schemeClr val="accent5"/>
          </a:solidFill>
          <a:ln w="9525">
            <a:solidFill>
              <a:schemeClr val="bg1"/>
            </a:solidFill>
            <a:miter lim="800000"/>
            <a:headEnd/>
            <a:tailEnd/>
          </a:ln>
          <a:effectLst/>
        </p:spPr>
        <p:txBody>
          <a:bodyPr wrap="square">
            <a:spAutoFit/>
          </a:bodyPr>
          <a:lstStyle/>
          <a:p>
            <a:pPr algn="ctr" eaLnBrk="1" fontAlgn="auto" hangingPunct="1">
              <a:spcBef>
                <a:spcPts val="0"/>
              </a:spcBef>
              <a:spcAft>
                <a:spcPts val="0"/>
              </a:spcAft>
              <a:defRPr/>
            </a:pPr>
            <a:r>
              <a:rPr lang="en-US" sz="2000" b="1" dirty="0">
                <a:latin typeface="+mn-lt"/>
              </a:rPr>
              <a:t>CUSTOMER</a:t>
            </a:r>
          </a:p>
        </p:txBody>
      </p:sp>
      <p:sp>
        <p:nvSpPr>
          <p:cNvPr id="13" name="Rectangle 21"/>
          <p:cNvSpPr>
            <a:spLocks noChangeArrowheads="1"/>
          </p:cNvSpPr>
          <p:nvPr/>
        </p:nvSpPr>
        <p:spPr bwMode="auto">
          <a:xfrm>
            <a:off x="4881792" y="4507114"/>
            <a:ext cx="2513445" cy="368300"/>
          </a:xfrm>
          <a:prstGeom prst="rect">
            <a:avLst/>
          </a:prstGeom>
          <a:noFill/>
          <a:ln w="9525">
            <a:noFill/>
            <a:miter lim="800000"/>
            <a:headEnd/>
            <a:tailEnd/>
          </a:ln>
        </p:spPr>
        <p:txBody>
          <a:bodyPr wrap="square" anchor="ctr">
            <a:spAutoFit/>
          </a:bodyPr>
          <a:lstStyle/>
          <a:p>
            <a:pPr eaLnBrk="1" hangingPunct="1"/>
            <a:endParaRPr lang="en-US" altLang="en-US">
              <a:latin typeface="Calibri" pitchFamily="34" charset="0"/>
            </a:endParaRPr>
          </a:p>
        </p:txBody>
      </p:sp>
      <p:sp>
        <p:nvSpPr>
          <p:cNvPr id="14" name="Rectangle 23"/>
          <p:cNvSpPr>
            <a:spLocks noChangeArrowheads="1"/>
          </p:cNvSpPr>
          <p:nvPr/>
        </p:nvSpPr>
        <p:spPr bwMode="auto">
          <a:xfrm>
            <a:off x="4957992" y="6412114"/>
            <a:ext cx="2513445" cy="368300"/>
          </a:xfrm>
          <a:prstGeom prst="rect">
            <a:avLst/>
          </a:prstGeom>
          <a:noFill/>
          <a:ln w="9525">
            <a:noFill/>
            <a:miter lim="800000"/>
            <a:headEnd/>
            <a:tailEnd/>
          </a:ln>
        </p:spPr>
        <p:txBody>
          <a:bodyPr wrap="square" anchor="ctr">
            <a:spAutoFit/>
          </a:bodyPr>
          <a:lstStyle/>
          <a:p>
            <a:pPr eaLnBrk="1" hangingPunct="1"/>
            <a:endParaRPr lang="en-US" altLang="en-US">
              <a:latin typeface="Calibri" pitchFamily="34" charset="0"/>
            </a:endParaRPr>
          </a:p>
        </p:txBody>
      </p:sp>
      <p:sp>
        <p:nvSpPr>
          <p:cNvPr id="15" name="AutoShape 27"/>
          <p:cNvSpPr>
            <a:spLocks noChangeArrowheads="1"/>
          </p:cNvSpPr>
          <p:nvPr/>
        </p:nvSpPr>
        <p:spPr bwMode="auto">
          <a:xfrm>
            <a:off x="7510692" y="4164214"/>
            <a:ext cx="339655" cy="368300"/>
          </a:xfrm>
          <a:prstGeom prst="curvedLeftArrow">
            <a:avLst>
              <a:gd name="adj1" fmla="val 20000"/>
              <a:gd name="adj2" fmla="val 40000"/>
              <a:gd name="adj3" fmla="val 33386"/>
            </a:avLst>
          </a:prstGeom>
          <a:solidFill>
            <a:srgbClr val="C00000"/>
          </a:solidFill>
          <a:ln w="9525">
            <a:solidFill>
              <a:schemeClr val="bg1"/>
            </a:solidFill>
            <a:miter lim="800000"/>
            <a:headEnd/>
            <a:tailEnd/>
          </a:ln>
        </p:spPr>
        <p:txBody>
          <a:bodyPr wrap="square" anchor="ctr">
            <a:spAutoFit/>
          </a:bodyPr>
          <a:lstStyle/>
          <a:p>
            <a:pPr eaLnBrk="1" hangingPunct="1"/>
            <a:endParaRPr lang="en-US" altLang="en-US">
              <a:latin typeface="Calibri" pitchFamily="34" charset="0"/>
            </a:endParaRPr>
          </a:p>
        </p:txBody>
      </p:sp>
      <p:sp>
        <p:nvSpPr>
          <p:cNvPr id="16" name="AutoShape 29"/>
          <p:cNvSpPr>
            <a:spLocks noChangeArrowheads="1"/>
          </p:cNvSpPr>
          <p:nvPr/>
        </p:nvSpPr>
        <p:spPr bwMode="auto">
          <a:xfrm>
            <a:off x="4881792" y="4094364"/>
            <a:ext cx="339655" cy="368300"/>
          </a:xfrm>
          <a:prstGeom prst="curvedRightArrow">
            <a:avLst>
              <a:gd name="adj1" fmla="val 20000"/>
              <a:gd name="adj2" fmla="val 40000"/>
              <a:gd name="adj3" fmla="val 41734"/>
            </a:avLst>
          </a:prstGeom>
          <a:solidFill>
            <a:srgbClr val="C00000"/>
          </a:solidFill>
          <a:ln w="9525">
            <a:solidFill>
              <a:schemeClr val="bg1"/>
            </a:solidFill>
            <a:miter lim="800000"/>
            <a:headEnd/>
            <a:tailEnd/>
          </a:ln>
        </p:spPr>
        <p:txBody>
          <a:bodyPr wrap="square" anchor="ctr">
            <a:spAutoFit/>
          </a:bodyPr>
          <a:lstStyle/>
          <a:p>
            <a:pPr eaLnBrk="1" hangingPunct="1"/>
            <a:endParaRPr lang="en-US" altLang="en-US">
              <a:latin typeface="Calibri" pitchFamily="34" charset="0"/>
            </a:endParaRPr>
          </a:p>
        </p:txBody>
      </p:sp>
      <p:sp>
        <p:nvSpPr>
          <p:cNvPr id="17" name="Rectangle 32"/>
          <p:cNvSpPr>
            <a:spLocks noChangeArrowheads="1"/>
          </p:cNvSpPr>
          <p:nvPr/>
        </p:nvSpPr>
        <p:spPr bwMode="auto">
          <a:xfrm>
            <a:off x="4500792" y="3364114"/>
            <a:ext cx="3260685" cy="368300"/>
          </a:xfrm>
          <a:prstGeom prst="rect">
            <a:avLst/>
          </a:prstGeom>
          <a:noFill/>
          <a:ln w="9525">
            <a:noFill/>
            <a:miter lim="800000"/>
            <a:headEnd/>
            <a:tailEnd/>
          </a:ln>
        </p:spPr>
        <p:txBody>
          <a:bodyPr wrap="square" anchor="ctr">
            <a:spAutoFit/>
          </a:bodyPr>
          <a:lstStyle/>
          <a:p>
            <a:pPr eaLnBrk="1" hangingPunct="1"/>
            <a:endParaRPr lang="en-US" altLang="en-US">
              <a:latin typeface="Calibri" pitchFamily="34" charset="0"/>
            </a:endParaRPr>
          </a:p>
        </p:txBody>
      </p:sp>
      <p:sp>
        <p:nvSpPr>
          <p:cNvPr id="18" name="Rectangle 35"/>
          <p:cNvSpPr>
            <a:spLocks noChangeArrowheads="1"/>
          </p:cNvSpPr>
          <p:nvPr/>
        </p:nvSpPr>
        <p:spPr bwMode="auto">
          <a:xfrm>
            <a:off x="4500792" y="5345314"/>
            <a:ext cx="3260685" cy="368300"/>
          </a:xfrm>
          <a:prstGeom prst="rect">
            <a:avLst/>
          </a:prstGeom>
          <a:noFill/>
          <a:ln w="9525">
            <a:noFill/>
            <a:miter lim="800000"/>
            <a:headEnd/>
            <a:tailEnd/>
          </a:ln>
        </p:spPr>
        <p:txBody>
          <a:bodyPr wrap="square" anchor="ctr">
            <a:spAutoFit/>
          </a:bodyPr>
          <a:lstStyle/>
          <a:p>
            <a:pPr eaLnBrk="1" hangingPunct="1"/>
            <a:endParaRPr lang="en-US" altLang="en-US">
              <a:latin typeface="Calibri" pitchFamily="34" charset="0"/>
            </a:endParaRPr>
          </a:p>
        </p:txBody>
      </p:sp>
      <p:grpSp>
        <p:nvGrpSpPr>
          <p:cNvPr id="19" name="Group 20"/>
          <p:cNvGrpSpPr>
            <a:grpSpLocks/>
          </p:cNvGrpSpPr>
          <p:nvPr/>
        </p:nvGrpSpPr>
        <p:grpSpPr bwMode="auto">
          <a:xfrm>
            <a:off x="4940530" y="2711651"/>
            <a:ext cx="2298330" cy="4052888"/>
            <a:chOff x="3563888" y="1628800"/>
            <a:chExt cx="2578678" cy="4052155"/>
          </a:xfrm>
        </p:grpSpPr>
        <p:sp>
          <p:nvSpPr>
            <p:cNvPr id="20" name="Text Box 20"/>
            <p:cNvSpPr txBox="1">
              <a:spLocks noChangeArrowheads="1"/>
            </p:cNvSpPr>
            <p:nvPr/>
          </p:nvSpPr>
          <p:spPr bwMode="auto">
            <a:xfrm>
              <a:off x="3563888" y="1628800"/>
              <a:ext cx="2506670" cy="307739"/>
            </a:xfrm>
            <a:prstGeom prst="rect">
              <a:avLst/>
            </a:prstGeom>
            <a:solidFill>
              <a:schemeClr val="bg1"/>
            </a:solidFill>
            <a:ln w="9525">
              <a:noFill/>
              <a:miter lim="800000"/>
              <a:headEnd/>
              <a:tailEnd/>
            </a:ln>
          </p:spPr>
          <p:txBody>
            <a:bodyPr wrap="none">
              <a:spAutoFit/>
            </a:bodyPr>
            <a:lstStyle/>
            <a:p>
              <a:pPr eaLnBrk="1" hangingPunct="1"/>
              <a:r>
                <a:rPr lang="en-US" altLang="en-US" sz="1400" b="1" dirty="0">
                  <a:solidFill>
                    <a:srgbClr val="663300"/>
                  </a:solidFill>
                  <a:latin typeface="Calibri" pitchFamily="34" charset="0"/>
                </a:rPr>
                <a:t>Self Audit </a:t>
              </a:r>
              <a:r>
                <a:rPr lang="en-US" altLang="en-US" sz="1400" b="1" dirty="0">
                  <a:solidFill>
                    <a:srgbClr val="111111"/>
                  </a:solidFill>
                  <a:latin typeface="Calibri" pitchFamily="34" charset="0"/>
                </a:rPr>
                <a:t>= </a:t>
              </a:r>
              <a:r>
                <a:rPr lang="en-US" altLang="en-US" sz="1400" b="1" dirty="0">
                  <a:solidFill>
                    <a:srgbClr val="FF0000"/>
                  </a:solidFill>
                  <a:latin typeface="Calibri" pitchFamily="34" charset="0"/>
                </a:rPr>
                <a:t>FIRST PARTY AUDIT</a:t>
              </a:r>
            </a:p>
          </p:txBody>
        </p:sp>
        <p:sp>
          <p:nvSpPr>
            <p:cNvPr id="21" name="Text Box 22"/>
            <p:cNvSpPr txBox="1">
              <a:spLocks noChangeArrowheads="1"/>
            </p:cNvSpPr>
            <p:nvPr/>
          </p:nvSpPr>
          <p:spPr bwMode="auto">
            <a:xfrm>
              <a:off x="3563888" y="3429000"/>
              <a:ext cx="2506670" cy="307739"/>
            </a:xfrm>
            <a:prstGeom prst="rect">
              <a:avLst/>
            </a:prstGeom>
            <a:solidFill>
              <a:schemeClr val="bg1"/>
            </a:solidFill>
            <a:ln w="9525">
              <a:solidFill>
                <a:schemeClr val="bg1"/>
              </a:solidFill>
              <a:miter lim="800000"/>
              <a:headEnd/>
              <a:tailEnd/>
            </a:ln>
          </p:spPr>
          <p:txBody>
            <a:bodyPr wrap="none">
              <a:spAutoFit/>
            </a:bodyPr>
            <a:lstStyle/>
            <a:p>
              <a:pPr eaLnBrk="1" hangingPunct="1"/>
              <a:r>
                <a:rPr lang="en-US" altLang="en-US" sz="1400" b="1">
                  <a:solidFill>
                    <a:srgbClr val="663300"/>
                  </a:solidFill>
                  <a:latin typeface="Calibri" pitchFamily="34" charset="0"/>
                </a:rPr>
                <a:t>Self Audit </a:t>
              </a:r>
              <a:r>
                <a:rPr lang="en-US" altLang="en-US" sz="1400" b="1">
                  <a:solidFill>
                    <a:srgbClr val="111111"/>
                  </a:solidFill>
                  <a:latin typeface="Calibri" pitchFamily="34" charset="0"/>
                </a:rPr>
                <a:t>= </a:t>
              </a:r>
              <a:r>
                <a:rPr lang="en-US" altLang="en-US" sz="1400" b="1">
                  <a:solidFill>
                    <a:srgbClr val="FF0000"/>
                  </a:solidFill>
                  <a:latin typeface="Calibri" pitchFamily="34" charset="0"/>
                </a:rPr>
                <a:t>FIRST PARTY AUDIT</a:t>
              </a:r>
            </a:p>
          </p:txBody>
        </p:sp>
        <p:sp>
          <p:nvSpPr>
            <p:cNvPr id="22" name="Text Box 22"/>
            <p:cNvSpPr txBox="1">
              <a:spLocks noChangeArrowheads="1"/>
            </p:cNvSpPr>
            <p:nvPr/>
          </p:nvSpPr>
          <p:spPr bwMode="auto">
            <a:xfrm>
              <a:off x="3635896" y="5373216"/>
              <a:ext cx="2506670" cy="307739"/>
            </a:xfrm>
            <a:prstGeom prst="rect">
              <a:avLst/>
            </a:prstGeom>
            <a:solidFill>
              <a:schemeClr val="bg1"/>
            </a:solidFill>
            <a:ln w="9525">
              <a:solidFill>
                <a:schemeClr val="bg1"/>
              </a:solidFill>
              <a:miter lim="800000"/>
              <a:headEnd/>
              <a:tailEnd/>
            </a:ln>
          </p:spPr>
          <p:txBody>
            <a:bodyPr wrap="none">
              <a:spAutoFit/>
            </a:bodyPr>
            <a:lstStyle/>
            <a:p>
              <a:pPr eaLnBrk="1" hangingPunct="1"/>
              <a:r>
                <a:rPr lang="en-US" altLang="en-US" sz="1400" b="1">
                  <a:solidFill>
                    <a:srgbClr val="663300"/>
                  </a:solidFill>
                  <a:latin typeface="Calibri" pitchFamily="34" charset="0"/>
                </a:rPr>
                <a:t>Self Audit </a:t>
              </a:r>
              <a:r>
                <a:rPr lang="en-US" altLang="en-US" sz="1400" b="1">
                  <a:solidFill>
                    <a:srgbClr val="FF0000"/>
                  </a:solidFill>
                  <a:latin typeface="Calibri" pitchFamily="34" charset="0"/>
                </a:rPr>
                <a:t>= FIRST PARTY AUDIT</a:t>
              </a:r>
            </a:p>
          </p:txBody>
        </p:sp>
      </p:grpSp>
      <p:grpSp>
        <p:nvGrpSpPr>
          <p:cNvPr id="23" name="Group 24"/>
          <p:cNvGrpSpPr>
            <a:grpSpLocks/>
          </p:cNvGrpSpPr>
          <p:nvPr/>
        </p:nvGrpSpPr>
        <p:grpSpPr bwMode="auto">
          <a:xfrm>
            <a:off x="4907192" y="1903614"/>
            <a:ext cx="4172092" cy="4608512"/>
            <a:chOff x="3563976" y="836714"/>
            <a:chExt cx="4680434" cy="4608512"/>
          </a:xfrm>
        </p:grpSpPr>
        <p:sp>
          <p:nvSpPr>
            <p:cNvPr id="24" name="Line 40">
              <a:extLst>
                <a:ext uri="{FF2B5EF4-FFF2-40B4-BE49-F238E27FC236}"/>
              </a:extLst>
            </p:cNvPr>
            <p:cNvSpPr>
              <a:spLocks noChangeShapeType="1"/>
            </p:cNvSpPr>
            <p:nvPr/>
          </p:nvSpPr>
          <p:spPr bwMode="auto">
            <a:xfrm flipH="1" flipV="1">
              <a:off x="5053205" y="1544739"/>
              <a:ext cx="0" cy="1452562"/>
            </a:xfrm>
            <a:prstGeom prst="line">
              <a:avLst/>
            </a:prstGeom>
            <a:solidFill>
              <a:schemeClr val="accent2">
                <a:lumMod val="75000"/>
              </a:schemeClr>
            </a:solidFill>
            <a:ln w="41275" cmpd="dbl">
              <a:solidFill>
                <a:srgbClr val="92D050"/>
              </a:solidFill>
              <a:round/>
              <a:headEnd/>
              <a:tailEnd type="triangle" w="med" len="med"/>
            </a:ln>
          </p:spPr>
          <p:txBody>
            <a:bodyPr>
              <a:spAutoFit/>
            </a:bodyPr>
            <a:lstStyle/>
            <a:p>
              <a:pPr eaLnBrk="1" fontAlgn="auto" hangingPunct="1">
                <a:spcBef>
                  <a:spcPts val="0"/>
                </a:spcBef>
                <a:spcAft>
                  <a:spcPts val="0"/>
                </a:spcAft>
                <a:defRPr/>
              </a:pPr>
              <a:endParaRPr lang="en-US" dirty="0">
                <a:solidFill>
                  <a:schemeClr val="bg1"/>
                </a:solidFill>
                <a:latin typeface="+mn-lt"/>
              </a:endParaRPr>
            </a:p>
          </p:txBody>
        </p:sp>
        <p:sp>
          <p:nvSpPr>
            <p:cNvPr id="25" name="Line 40">
              <a:extLst>
                <a:ext uri="{FF2B5EF4-FFF2-40B4-BE49-F238E27FC236}"/>
              </a:extLst>
            </p:cNvPr>
            <p:cNvSpPr>
              <a:spLocks noChangeShapeType="1"/>
            </p:cNvSpPr>
            <p:nvPr/>
          </p:nvSpPr>
          <p:spPr bwMode="auto">
            <a:xfrm flipH="1" flipV="1">
              <a:off x="5083371" y="3429101"/>
              <a:ext cx="19052" cy="1439863"/>
            </a:xfrm>
            <a:prstGeom prst="line">
              <a:avLst/>
            </a:prstGeom>
            <a:solidFill>
              <a:schemeClr val="accent2">
                <a:lumMod val="75000"/>
              </a:schemeClr>
            </a:solidFill>
            <a:ln w="41275" cmpd="dbl">
              <a:solidFill>
                <a:srgbClr val="92D050"/>
              </a:solidFill>
              <a:round/>
              <a:headEnd/>
              <a:tailEnd type="triangle" w="med" len="med"/>
            </a:ln>
          </p:spPr>
          <p:txBody>
            <a:bodyPr>
              <a:spAutoFit/>
            </a:bodyPr>
            <a:lstStyle/>
            <a:p>
              <a:pPr eaLnBrk="1" fontAlgn="auto" hangingPunct="1">
                <a:spcBef>
                  <a:spcPts val="0"/>
                </a:spcBef>
                <a:spcAft>
                  <a:spcPts val="0"/>
                </a:spcAft>
                <a:defRPr/>
              </a:pPr>
              <a:endParaRPr lang="en-US" dirty="0">
                <a:solidFill>
                  <a:schemeClr val="bg1"/>
                </a:solidFill>
                <a:latin typeface="+mn-lt"/>
              </a:endParaRPr>
            </a:p>
          </p:txBody>
        </p:sp>
        <p:sp>
          <p:nvSpPr>
            <p:cNvPr id="26" name="Text Box 33">
              <a:extLst>
                <a:ext uri="{FF2B5EF4-FFF2-40B4-BE49-F238E27FC236}"/>
              </a:extLst>
            </p:cNvPr>
            <p:cNvSpPr txBox="1">
              <a:spLocks noChangeArrowheads="1"/>
            </p:cNvSpPr>
            <p:nvPr/>
          </p:nvSpPr>
          <p:spPr bwMode="auto">
            <a:xfrm>
              <a:off x="3563976" y="2313089"/>
              <a:ext cx="3165802" cy="307975"/>
            </a:xfrm>
            <a:prstGeom prst="rect">
              <a:avLst/>
            </a:prstGeom>
            <a:solidFill>
              <a:schemeClr val="accent2">
                <a:lumMod val="75000"/>
              </a:schemeClr>
            </a:solidFill>
            <a:ln w="9525">
              <a:solidFill>
                <a:schemeClr val="accent2"/>
              </a:solidFill>
              <a:miter lim="800000"/>
              <a:headEnd/>
              <a:tailEnd/>
            </a:ln>
          </p:spPr>
          <p:txBody>
            <a:bodyPr wrap="none">
              <a:spAutoFit/>
            </a:bodyPr>
            <a:lstStyle/>
            <a:p>
              <a:pPr eaLnBrk="1" fontAlgn="auto" hangingPunct="1">
                <a:spcBef>
                  <a:spcPts val="0"/>
                </a:spcBef>
                <a:spcAft>
                  <a:spcPts val="0"/>
                </a:spcAft>
                <a:defRPr/>
              </a:pPr>
              <a:r>
                <a:rPr lang="en-US" sz="1400" b="1" dirty="0">
                  <a:solidFill>
                    <a:schemeClr val="bg1"/>
                  </a:solidFill>
                  <a:latin typeface="+mn-lt"/>
                </a:rPr>
                <a:t>Customer Audit </a:t>
              </a:r>
              <a:r>
                <a:rPr lang="en-US" sz="1400" dirty="0">
                  <a:solidFill>
                    <a:schemeClr val="bg1"/>
                  </a:solidFill>
                  <a:latin typeface="+mn-lt"/>
                </a:rPr>
                <a:t>= </a:t>
              </a:r>
              <a:r>
                <a:rPr lang="en-US" sz="1400" b="1" dirty="0">
                  <a:solidFill>
                    <a:schemeClr val="bg1"/>
                  </a:solidFill>
                  <a:latin typeface="+mn-lt"/>
                </a:rPr>
                <a:t>SECOND PARTY AUDIT</a:t>
              </a:r>
            </a:p>
          </p:txBody>
        </p:sp>
        <p:sp>
          <p:nvSpPr>
            <p:cNvPr id="27" name="Rectangle 36">
              <a:extLst>
                <a:ext uri="{FF2B5EF4-FFF2-40B4-BE49-F238E27FC236}"/>
              </a:extLst>
            </p:cNvPr>
            <p:cNvSpPr>
              <a:spLocks noChangeArrowheads="1"/>
            </p:cNvSpPr>
            <p:nvPr/>
          </p:nvSpPr>
          <p:spPr bwMode="auto">
            <a:xfrm>
              <a:off x="3616369" y="4302226"/>
              <a:ext cx="3165802" cy="307975"/>
            </a:xfrm>
            <a:prstGeom prst="rect">
              <a:avLst/>
            </a:prstGeom>
            <a:solidFill>
              <a:schemeClr val="accent2">
                <a:lumMod val="75000"/>
              </a:schemeClr>
            </a:solidFill>
            <a:ln w="9525">
              <a:solidFill>
                <a:schemeClr val="accent2"/>
              </a:solidFill>
              <a:miter lim="800000"/>
              <a:headEnd/>
              <a:tailEnd/>
            </a:ln>
          </p:spPr>
          <p:txBody>
            <a:bodyPr wrap="none">
              <a:spAutoFit/>
            </a:bodyPr>
            <a:lstStyle/>
            <a:p>
              <a:pPr eaLnBrk="1" fontAlgn="auto" hangingPunct="1">
                <a:spcBef>
                  <a:spcPts val="0"/>
                </a:spcBef>
                <a:spcAft>
                  <a:spcPts val="0"/>
                </a:spcAft>
                <a:defRPr/>
              </a:pPr>
              <a:r>
                <a:rPr lang="en-US" sz="1400" b="1" dirty="0">
                  <a:solidFill>
                    <a:schemeClr val="bg1"/>
                  </a:solidFill>
                  <a:latin typeface="+mn-lt"/>
                </a:rPr>
                <a:t>Customer Audit </a:t>
              </a:r>
              <a:r>
                <a:rPr lang="en-US" sz="1400" dirty="0">
                  <a:solidFill>
                    <a:schemeClr val="bg1"/>
                  </a:solidFill>
                  <a:latin typeface="+mn-lt"/>
                </a:rPr>
                <a:t>= </a:t>
              </a:r>
              <a:r>
                <a:rPr lang="en-US" sz="1400" b="1" dirty="0">
                  <a:solidFill>
                    <a:schemeClr val="bg1"/>
                  </a:solidFill>
                  <a:latin typeface="+mn-lt"/>
                </a:rPr>
                <a:t>SECOND PARTY AUDIT</a:t>
              </a:r>
            </a:p>
          </p:txBody>
        </p:sp>
        <p:sp>
          <p:nvSpPr>
            <p:cNvPr id="28" name="Line 51">
              <a:extLst>
                <a:ext uri="{FF2B5EF4-FFF2-40B4-BE49-F238E27FC236}"/>
              </a:extLst>
            </p:cNvPr>
            <p:cNvSpPr>
              <a:spLocks noChangeShapeType="1"/>
            </p:cNvSpPr>
            <p:nvPr/>
          </p:nvSpPr>
          <p:spPr bwMode="auto">
            <a:xfrm>
              <a:off x="6588477" y="2478189"/>
              <a:ext cx="1347926" cy="0"/>
            </a:xfrm>
            <a:prstGeom prst="line">
              <a:avLst/>
            </a:prstGeom>
            <a:solidFill>
              <a:schemeClr val="accent2">
                <a:lumMod val="75000"/>
              </a:schemeClr>
            </a:solidFill>
            <a:ln w="9525">
              <a:solidFill>
                <a:schemeClr val="accent2"/>
              </a:solidFill>
              <a:round/>
              <a:headEnd/>
              <a:tailEnd/>
            </a:ln>
          </p:spPr>
          <p:txBody>
            <a:bodyPr>
              <a:spAutoFit/>
            </a:bodyPr>
            <a:lstStyle/>
            <a:p>
              <a:pPr eaLnBrk="1" fontAlgn="auto" hangingPunct="1">
                <a:spcBef>
                  <a:spcPts val="0"/>
                </a:spcBef>
                <a:spcAft>
                  <a:spcPts val="0"/>
                </a:spcAft>
                <a:defRPr/>
              </a:pPr>
              <a:endParaRPr lang="en-US" dirty="0">
                <a:ln w="76200">
                  <a:solidFill>
                    <a:schemeClr val="tx1"/>
                  </a:solidFill>
                </a:ln>
                <a:solidFill>
                  <a:schemeClr val="bg1"/>
                </a:solidFill>
                <a:latin typeface="+mn-lt"/>
              </a:endParaRPr>
            </a:p>
          </p:txBody>
        </p:sp>
        <p:sp>
          <p:nvSpPr>
            <p:cNvPr id="29" name="Line 52">
              <a:extLst>
                <a:ext uri="{FF2B5EF4-FFF2-40B4-BE49-F238E27FC236}"/>
              </a:extLst>
            </p:cNvPr>
            <p:cNvSpPr>
              <a:spLocks noChangeShapeType="1"/>
            </p:cNvSpPr>
            <p:nvPr/>
          </p:nvSpPr>
          <p:spPr bwMode="auto">
            <a:xfrm>
              <a:off x="6782172" y="4446689"/>
              <a:ext cx="1097075" cy="0"/>
            </a:xfrm>
            <a:prstGeom prst="line">
              <a:avLst/>
            </a:prstGeom>
            <a:solidFill>
              <a:schemeClr val="accent2">
                <a:lumMod val="75000"/>
              </a:schemeClr>
            </a:solidFill>
            <a:ln w="9525">
              <a:solidFill>
                <a:schemeClr val="accent2"/>
              </a:solidFill>
              <a:round/>
              <a:headEnd/>
              <a:tailEnd/>
            </a:ln>
          </p:spPr>
          <p:txBody>
            <a:bodyPr>
              <a:spAutoFit/>
            </a:bodyPr>
            <a:lstStyle/>
            <a:p>
              <a:pPr eaLnBrk="1" fontAlgn="auto" hangingPunct="1">
                <a:spcBef>
                  <a:spcPts val="0"/>
                </a:spcBef>
                <a:spcAft>
                  <a:spcPts val="0"/>
                </a:spcAft>
                <a:defRPr/>
              </a:pPr>
              <a:endParaRPr lang="en-US" dirty="0">
                <a:ln w="57150">
                  <a:solidFill>
                    <a:schemeClr val="tx1"/>
                  </a:solidFill>
                </a:ln>
                <a:solidFill>
                  <a:schemeClr val="bg1"/>
                </a:solidFill>
                <a:latin typeface="+mn-lt"/>
              </a:endParaRPr>
            </a:p>
          </p:txBody>
        </p:sp>
        <p:sp>
          <p:nvSpPr>
            <p:cNvPr id="30" name="Curved Up Arrow 29">
              <a:extLst>
                <a:ext uri="{FF2B5EF4-FFF2-40B4-BE49-F238E27FC236}"/>
              </a:extLst>
            </p:cNvPr>
            <p:cNvSpPr/>
            <p:nvPr/>
          </p:nvSpPr>
          <p:spPr>
            <a:xfrm rot="16200000">
              <a:off x="5075672" y="2276487"/>
              <a:ext cx="4608512" cy="1728966"/>
            </a:xfrm>
            <a:prstGeom prst="curvedUpArrow">
              <a:avLst>
                <a:gd name="adj1" fmla="val 18600"/>
                <a:gd name="adj2" fmla="val 53386"/>
                <a:gd name="adj3" fmla="val 2430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grpSp>
      <p:sp>
        <p:nvSpPr>
          <p:cNvPr id="31" name="AutoShape 27"/>
          <p:cNvSpPr>
            <a:spLocks noChangeArrowheads="1"/>
          </p:cNvSpPr>
          <p:nvPr/>
        </p:nvSpPr>
        <p:spPr bwMode="auto">
          <a:xfrm>
            <a:off x="7415442" y="5961264"/>
            <a:ext cx="339655" cy="368300"/>
          </a:xfrm>
          <a:prstGeom prst="curvedLeftArrow">
            <a:avLst>
              <a:gd name="adj1" fmla="val 20000"/>
              <a:gd name="adj2" fmla="val 40000"/>
              <a:gd name="adj3" fmla="val 33386"/>
            </a:avLst>
          </a:prstGeom>
          <a:solidFill>
            <a:srgbClr val="C00000"/>
          </a:solidFill>
          <a:ln w="9525">
            <a:solidFill>
              <a:schemeClr val="bg1"/>
            </a:solidFill>
            <a:miter lim="800000"/>
            <a:headEnd/>
            <a:tailEnd/>
          </a:ln>
        </p:spPr>
        <p:txBody>
          <a:bodyPr wrap="square" anchor="ctr">
            <a:spAutoFit/>
          </a:bodyPr>
          <a:lstStyle/>
          <a:p>
            <a:pPr eaLnBrk="1" hangingPunct="1"/>
            <a:endParaRPr lang="en-US" altLang="en-US">
              <a:latin typeface="Calibri" pitchFamily="34" charset="0"/>
            </a:endParaRPr>
          </a:p>
        </p:txBody>
      </p:sp>
      <p:sp>
        <p:nvSpPr>
          <p:cNvPr id="32" name="AutoShape 27"/>
          <p:cNvSpPr>
            <a:spLocks noChangeArrowheads="1"/>
          </p:cNvSpPr>
          <p:nvPr/>
        </p:nvSpPr>
        <p:spPr bwMode="auto">
          <a:xfrm>
            <a:off x="7234467" y="2241751"/>
            <a:ext cx="339655" cy="368300"/>
          </a:xfrm>
          <a:prstGeom prst="curvedLeftArrow">
            <a:avLst>
              <a:gd name="adj1" fmla="val 20000"/>
              <a:gd name="adj2" fmla="val 40000"/>
              <a:gd name="adj3" fmla="val 33386"/>
            </a:avLst>
          </a:prstGeom>
          <a:solidFill>
            <a:srgbClr val="C00000"/>
          </a:solidFill>
          <a:ln w="9525">
            <a:solidFill>
              <a:schemeClr val="bg1"/>
            </a:solidFill>
            <a:miter lim="800000"/>
            <a:headEnd/>
            <a:tailEnd/>
          </a:ln>
        </p:spPr>
        <p:txBody>
          <a:bodyPr wrap="square" anchor="ctr">
            <a:spAutoFit/>
          </a:bodyPr>
          <a:lstStyle/>
          <a:p>
            <a:pPr eaLnBrk="1" hangingPunct="1"/>
            <a:endParaRPr lang="en-US" altLang="en-US">
              <a:latin typeface="Calibri" pitchFamily="34" charset="0"/>
            </a:endParaRPr>
          </a:p>
        </p:txBody>
      </p:sp>
      <p:sp>
        <p:nvSpPr>
          <p:cNvPr id="33" name="AutoShape 29"/>
          <p:cNvSpPr>
            <a:spLocks noChangeArrowheads="1"/>
          </p:cNvSpPr>
          <p:nvPr/>
        </p:nvSpPr>
        <p:spPr bwMode="auto">
          <a:xfrm>
            <a:off x="4978630" y="5999364"/>
            <a:ext cx="339655" cy="368300"/>
          </a:xfrm>
          <a:prstGeom prst="curvedRightArrow">
            <a:avLst>
              <a:gd name="adj1" fmla="val 20000"/>
              <a:gd name="adj2" fmla="val 40000"/>
              <a:gd name="adj3" fmla="val 41734"/>
            </a:avLst>
          </a:prstGeom>
          <a:solidFill>
            <a:srgbClr val="C00000"/>
          </a:solidFill>
          <a:ln w="9525">
            <a:solidFill>
              <a:schemeClr val="bg1"/>
            </a:solidFill>
            <a:miter lim="800000"/>
            <a:headEnd/>
            <a:tailEnd/>
          </a:ln>
        </p:spPr>
        <p:txBody>
          <a:bodyPr wrap="square" anchor="ctr">
            <a:spAutoFit/>
          </a:bodyPr>
          <a:lstStyle/>
          <a:p>
            <a:pPr eaLnBrk="1" hangingPunct="1"/>
            <a:endParaRPr lang="en-US" altLang="en-US">
              <a:latin typeface="Calibri" pitchFamily="34" charset="0"/>
            </a:endParaRPr>
          </a:p>
        </p:txBody>
      </p:sp>
      <p:sp>
        <p:nvSpPr>
          <p:cNvPr id="34" name="AutoShape 29"/>
          <p:cNvSpPr>
            <a:spLocks noChangeArrowheads="1"/>
          </p:cNvSpPr>
          <p:nvPr/>
        </p:nvSpPr>
        <p:spPr bwMode="auto">
          <a:xfrm>
            <a:off x="4794480" y="2221114"/>
            <a:ext cx="339655" cy="368300"/>
          </a:xfrm>
          <a:prstGeom prst="curvedRightArrow">
            <a:avLst>
              <a:gd name="adj1" fmla="val 20000"/>
              <a:gd name="adj2" fmla="val 40000"/>
              <a:gd name="adj3" fmla="val 41734"/>
            </a:avLst>
          </a:prstGeom>
          <a:solidFill>
            <a:srgbClr val="C00000"/>
          </a:solidFill>
          <a:ln w="9525">
            <a:solidFill>
              <a:schemeClr val="bg1"/>
            </a:solidFill>
            <a:miter lim="800000"/>
            <a:headEnd/>
            <a:tailEnd/>
          </a:ln>
        </p:spPr>
        <p:txBody>
          <a:bodyPr wrap="square" anchor="ctr">
            <a:spAutoFit/>
          </a:bodyPr>
          <a:lstStyle/>
          <a:p>
            <a:pPr eaLnBrk="1" hangingPunct="1"/>
            <a:endParaRPr lang="en-US" altLang="en-US">
              <a:latin typeface="Calibri" pitchFamily="34" charset="0"/>
            </a:endParaRPr>
          </a:p>
        </p:txBody>
      </p:sp>
    </p:spTree>
    <p:extLst>
      <p:ext uri="{BB962C8B-B14F-4D97-AF65-F5344CB8AC3E}">
        <p14:creationId xmlns:p14="http://schemas.microsoft.com/office/powerpoint/2010/main" val="34985325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19063" y="115888"/>
            <a:ext cx="4376737" cy="369332"/>
          </a:xfrm>
          <a:prstGeom prst="rect">
            <a:avLst/>
          </a:prstGeom>
          <a:noFill/>
          <a:ln w="9525">
            <a:noFill/>
            <a:miter lim="800000"/>
            <a:headEnd/>
            <a:tailEnd/>
          </a:ln>
        </p:spPr>
        <p:txBody>
          <a:bodyPr wrap="square">
            <a:spAutoFit/>
          </a:bodyPr>
          <a:lstStyle/>
          <a:p>
            <a:r>
              <a:rPr lang="en-IN" altLang="en-US" b="1" i="1" dirty="0"/>
              <a:t>Audit Points for Verifications in Stage 1</a:t>
            </a:r>
          </a:p>
        </p:txBody>
      </p:sp>
      <p:pic>
        <p:nvPicPr>
          <p:cNvPr id="3" name="Picture 2" descr="Image result for points of verification in stage 1 of ISO 27001"/>
          <p:cNvPicPr>
            <a:picLocks noChangeAspect="1" noChangeArrowheads="1"/>
          </p:cNvPicPr>
          <p:nvPr/>
        </p:nvPicPr>
        <p:blipFill>
          <a:blip r:embed="rId2"/>
          <a:srcRect/>
          <a:stretch>
            <a:fillRect/>
          </a:stretch>
        </p:blipFill>
        <p:spPr bwMode="auto">
          <a:xfrm>
            <a:off x="304800" y="914400"/>
            <a:ext cx="8578781" cy="53340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pic>
    </p:spTree>
    <p:extLst>
      <p:ext uri="{BB962C8B-B14F-4D97-AF65-F5344CB8AC3E}">
        <p14:creationId xmlns:p14="http://schemas.microsoft.com/office/powerpoint/2010/main" val="36874063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152400" y="304800"/>
            <a:ext cx="5983176" cy="369332"/>
          </a:xfrm>
          <a:prstGeom prst="rect">
            <a:avLst/>
          </a:prstGeom>
          <a:noFill/>
          <a:ln w="9525">
            <a:noFill/>
            <a:miter lim="800000"/>
            <a:headEnd/>
            <a:tailEnd/>
          </a:ln>
        </p:spPr>
        <p:txBody>
          <a:bodyPr wrap="none">
            <a:spAutoFit/>
          </a:bodyPr>
          <a:lstStyle/>
          <a:p>
            <a:r>
              <a:rPr lang="en-IN" altLang="en-US" b="1" i="1" dirty="0"/>
              <a:t>Issues in SOA (Stage1 &amp; Stage 2) – Statement of Applicability</a:t>
            </a:r>
          </a:p>
        </p:txBody>
      </p:sp>
      <p:graphicFrame>
        <p:nvGraphicFramePr>
          <p:cNvPr id="3" name="Table 2">
            <a:extLst>
              <a:ext uri="{FF2B5EF4-FFF2-40B4-BE49-F238E27FC236}"/>
            </a:extLst>
          </p:cNvPr>
          <p:cNvGraphicFramePr>
            <a:graphicFrameLocks noGrp="1"/>
          </p:cNvGraphicFramePr>
          <p:nvPr>
            <p:extLst>
              <p:ext uri="{D42A27DB-BD31-4B8C-83A1-F6EECF244321}">
                <p14:modId xmlns:p14="http://schemas.microsoft.com/office/powerpoint/2010/main" val="3548008245"/>
              </p:ext>
            </p:extLst>
          </p:nvPr>
        </p:nvGraphicFramePr>
        <p:xfrm>
          <a:off x="381000" y="990600"/>
          <a:ext cx="8305800" cy="5491320"/>
        </p:xfrm>
        <a:graphic>
          <a:graphicData uri="http://schemas.openxmlformats.org/drawingml/2006/table">
            <a:tbl>
              <a:tblPr firstRow="1" bandRow="1">
                <a:tableStyleId>{2A488322-F2BA-4B5B-9748-0D474271808F}</a:tableStyleId>
              </a:tblPr>
              <a:tblGrid>
                <a:gridCol w="1600200">
                  <a:extLst>
                    <a:ext uri="{9D8B030D-6E8A-4147-A177-3AD203B41FA5}"/>
                  </a:extLst>
                </a:gridCol>
                <a:gridCol w="6705600">
                  <a:extLst>
                    <a:ext uri="{9D8B030D-6E8A-4147-A177-3AD203B41FA5}"/>
                  </a:extLst>
                </a:gridCol>
              </a:tblGrid>
              <a:tr h="290730">
                <a:tc>
                  <a:txBody>
                    <a:bodyPr/>
                    <a:lstStyle/>
                    <a:p>
                      <a:pPr algn="ctr"/>
                      <a:r>
                        <a:rPr lang="en-IN" sz="1600" dirty="0"/>
                        <a:t>Topic </a:t>
                      </a:r>
                    </a:p>
                  </a:txBody>
                  <a:tcPr marL="91429" marR="91429"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t>Considerations of points of SOA verifications in Stage 1</a:t>
                      </a:r>
                    </a:p>
                  </a:txBody>
                  <a:tcPr marL="91429" marR="91429"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extLst>
              </a:tr>
              <a:tr h="1949549">
                <a:tc>
                  <a:txBody>
                    <a:bodyPr/>
                    <a:lstStyle/>
                    <a:p>
                      <a:pPr algn="r"/>
                      <a:r>
                        <a:rPr lang="en-IN" sz="1600" dirty="0"/>
                        <a:t>Issues within SOA</a:t>
                      </a:r>
                      <a:endParaRPr lang="en-IN" sz="1600" b="1" dirty="0"/>
                    </a:p>
                  </a:txBody>
                  <a:tcPr marL="91429" marR="91429"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Wingdings" panose="05000000000000000000" pitchFamily="2" charset="2"/>
                        <a:buChar char="Ø"/>
                      </a:pPr>
                      <a:r>
                        <a:rPr lang="en-IN" sz="1600" dirty="0"/>
                        <a:t>The controls Justifications for exclusions are correct &amp; justified</a:t>
                      </a:r>
                    </a:p>
                    <a:p>
                      <a:pPr marL="0" indent="0">
                        <a:buFont typeface="Wingdings" panose="05000000000000000000" pitchFamily="2" charset="2"/>
                        <a:buNone/>
                      </a:pPr>
                      <a:r>
                        <a:rPr lang="en-IN" sz="1600" dirty="0"/>
                        <a:t>     - Some of the exclusion justification wordings might give understanding that the control is</a:t>
                      </a:r>
                    </a:p>
                    <a:p>
                      <a:pPr marL="0" indent="0">
                        <a:buFont typeface="Wingdings" panose="05000000000000000000" pitchFamily="2" charset="2"/>
                        <a:buNone/>
                      </a:pPr>
                      <a:r>
                        <a:rPr lang="en-IN" sz="1600" dirty="0"/>
                        <a:t>        included</a:t>
                      </a:r>
                    </a:p>
                    <a:p>
                      <a:pPr marL="0" indent="0">
                        <a:buFont typeface="Wingdings" panose="05000000000000000000" pitchFamily="2" charset="2"/>
                        <a:buNone/>
                      </a:pPr>
                      <a:r>
                        <a:rPr lang="en-IN" sz="1600" dirty="0"/>
                        <a:t>     - Some exclusions may not actually match with Context &amp; Scope i.e. required but</a:t>
                      </a:r>
                    </a:p>
                    <a:p>
                      <a:pPr marL="0" indent="0">
                        <a:buFont typeface="Wingdings" panose="05000000000000000000" pitchFamily="2" charset="2"/>
                        <a:buNone/>
                      </a:pPr>
                      <a:r>
                        <a:rPr lang="en-IN" sz="1600" dirty="0"/>
                        <a:t>        claimed – i.e. background verifications (Control A.7.1.1 Screening) is excluded</a:t>
                      </a:r>
                    </a:p>
                    <a:p>
                      <a:pPr marL="0" indent="0">
                        <a:buFont typeface="Wingdings" panose="05000000000000000000" pitchFamily="2" charset="2"/>
                        <a:buNone/>
                      </a:pPr>
                      <a:endParaRPr lang="en-IN" sz="1600" dirty="0"/>
                    </a:p>
                  </a:txBody>
                  <a:tcPr marL="91429" marR="91429"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extLst>
              </a:tr>
              <a:tr h="1559520">
                <a:tc rowSpan="2">
                  <a:txBody>
                    <a:bodyPr/>
                    <a:lstStyle/>
                    <a:p>
                      <a:pPr algn="r"/>
                      <a:r>
                        <a:rPr lang="en-IN" sz="1600" dirty="0"/>
                        <a:t>Issues of SOA in comparison with ISMS Documentation / Implementation</a:t>
                      </a:r>
                      <a:endParaRPr lang="en-IN" sz="1600" b="1" dirty="0"/>
                    </a:p>
                  </a:txBody>
                  <a:tcPr marL="91429" marR="91429" marT="45700" marB="45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Wingdings" panose="05000000000000000000" pitchFamily="2" charset="2"/>
                        <a:buChar char="Ø"/>
                      </a:pPr>
                      <a:r>
                        <a:rPr lang="en-IN" sz="1600" dirty="0"/>
                        <a:t>The exclusions in SOA may not be correct</a:t>
                      </a:r>
                    </a:p>
                    <a:p>
                      <a:pPr marL="452438" indent="-452438">
                        <a:buFont typeface="Wingdings" panose="05000000000000000000" pitchFamily="2" charset="2"/>
                        <a:buNone/>
                      </a:pPr>
                      <a:r>
                        <a:rPr lang="en-IN" sz="1600" dirty="0"/>
                        <a:t>      - An exclusion claimed in SOA might be actually implemented, like  A.10 Cryptographic control may be claimed for exclusion with defined justification but practically it might be actually implemented.</a:t>
                      </a:r>
                    </a:p>
                    <a:p>
                      <a:pPr marL="0" indent="0">
                        <a:buFont typeface="Wingdings" panose="05000000000000000000" pitchFamily="2" charset="2"/>
                        <a:buNone/>
                      </a:pPr>
                      <a:endParaRPr lang="en-IN" sz="1600" dirty="0"/>
                    </a:p>
                    <a:p>
                      <a:pPr marL="0" indent="0">
                        <a:buFont typeface="Wingdings" panose="05000000000000000000" pitchFamily="2" charset="2"/>
                        <a:buNone/>
                      </a:pPr>
                      <a:r>
                        <a:rPr lang="en-IN" sz="1600" dirty="0"/>
                        <a:t>       </a:t>
                      </a:r>
                    </a:p>
                  </a:txBody>
                  <a:tcPr marL="91429" marR="91429"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extLst>
              </a:tr>
              <a:tr h="1136590">
                <a:tc vMerge="1">
                  <a:txBody>
                    <a:bodyPr/>
                    <a:lstStyle/>
                    <a:p>
                      <a:endParaRPr lang="en-IN" dirty="0"/>
                    </a:p>
                  </a:txBody>
                  <a:tcPr/>
                </a:tc>
                <a:tc>
                  <a:txBody>
                    <a:bodyPr/>
                    <a:lstStyle/>
                    <a:p>
                      <a:pPr marL="285750" indent="-285750">
                        <a:buFont typeface="Wingdings" panose="05000000000000000000" pitchFamily="2" charset="2"/>
                        <a:buChar char="Ø"/>
                      </a:pPr>
                      <a:r>
                        <a:rPr lang="en-IN" sz="1600" dirty="0"/>
                        <a:t>The controls Justifications for inclusions are correct &amp; justified</a:t>
                      </a:r>
                    </a:p>
                    <a:p>
                      <a:pPr marL="0" indent="0">
                        <a:buFont typeface="Wingdings" panose="05000000000000000000" pitchFamily="2" charset="2"/>
                        <a:buNone/>
                      </a:pPr>
                      <a:r>
                        <a:rPr lang="en-IN" sz="1600" dirty="0"/>
                        <a:t>      -  The control actually may not be implemented i.e. A.10 Cryptographic controls but</a:t>
                      </a:r>
                    </a:p>
                    <a:p>
                      <a:pPr marL="0" indent="0">
                        <a:buFont typeface="Wingdings" panose="05000000000000000000" pitchFamily="2" charset="2"/>
                        <a:buNone/>
                      </a:pPr>
                      <a:r>
                        <a:rPr lang="en-IN" sz="1600" dirty="0"/>
                        <a:t>         in SOA might be shown as Applicable</a:t>
                      </a:r>
                    </a:p>
                    <a:p>
                      <a:endParaRPr lang="en-IN" sz="1600" dirty="0"/>
                    </a:p>
                  </a:txBody>
                  <a:tcPr marL="91429" marR="91429" marT="45700" marB="457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extLst>
              </a:tr>
            </a:tbl>
          </a:graphicData>
        </a:graphic>
      </p:graphicFrame>
    </p:spTree>
    <p:extLst>
      <p:ext uri="{BB962C8B-B14F-4D97-AF65-F5344CB8AC3E}">
        <p14:creationId xmlns:p14="http://schemas.microsoft.com/office/powerpoint/2010/main" val="21039090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extLst>
          </p:cNvPr>
          <p:cNvSpPr/>
          <p:nvPr/>
        </p:nvSpPr>
        <p:spPr>
          <a:xfrm>
            <a:off x="381000" y="457200"/>
            <a:ext cx="8001000" cy="1439112"/>
          </a:xfrm>
          <a:prstGeom prst="rect">
            <a:avLst/>
          </a:prstGeom>
        </p:spPr>
        <p:txBody>
          <a:bodyPr wrap="square">
            <a:spAutoFit/>
          </a:bodyPr>
          <a:lstStyle/>
          <a:p>
            <a:pPr>
              <a:defRPr/>
            </a:pPr>
            <a:r>
              <a:rPr lang="en-IN" b="1" dirty="0">
                <a:cs typeface="Arial" panose="020B0604020202020204" pitchFamily="34" charset="0"/>
              </a:rPr>
              <a:t>Audit program</a:t>
            </a:r>
          </a:p>
          <a:p>
            <a:pPr algn="just">
              <a:lnSpc>
                <a:spcPct val="150000"/>
              </a:lnSpc>
              <a:defRPr/>
            </a:pPr>
            <a:r>
              <a:rPr lang="en-IN" sz="1600" i="1" dirty="0">
                <a:solidFill>
                  <a:schemeClr val="tx2"/>
                </a:solidFill>
                <a:cs typeface="Arial" panose="020B0604020202020204" pitchFamily="34" charset="0"/>
              </a:rPr>
              <a:t>An </a:t>
            </a:r>
            <a:r>
              <a:rPr lang="en-IN" sz="1600" i="1" u="sng" dirty="0">
                <a:solidFill>
                  <a:schemeClr val="tx2"/>
                </a:solidFill>
                <a:cs typeface="Arial" panose="020B0604020202020204" pitchFamily="34" charset="0"/>
              </a:rPr>
              <a:t>audit program </a:t>
            </a:r>
            <a:r>
              <a:rPr lang="en-IN" sz="1600" dirty="0">
                <a:cs typeface="Arial" panose="020B0604020202020204" pitchFamily="34" charset="0"/>
              </a:rPr>
              <a:t>(or </a:t>
            </a:r>
            <a:r>
              <a:rPr lang="en-IN" sz="1600" i="1" dirty="0">
                <a:cs typeface="Arial" panose="020B0604020202020204" pitchFamily="34" charset="0"/>
              </a:rPr>
              <a:t>programme</a:t>
            </a:r>
            <a:r>
              <a:rPr lang="en-IN" sz="1600" dirty="0">
                <a:cs typeface="Arial" panose="020B0604020202020204" pitchFamily="34" charset="0"/>
              </a:rPr>
              <a:t>) is a set of arrangements that are intended to achieve a specific audit purpose </a:t>
            </a:r>
            <a:r>
              <a:rPr lang="en-IN" sz="1600" i="1" u="sng" dirty="0">
                <a:solidFill>
                  <a:schemeClr val="tx2"/>
                </a:solidFill>
                <a:cs typeface="Arial" panose="020B0604020202020204" pitchFamily="34" charset="0"/>
              </a:rPr>
              <a:t>within a specific time frame</a:t>
            </a:r>
            <a:r>
              <a:rPr lang="en-IN" sz="1600" dirty="0">
                <a:cs typeface="Arial" panose="020B0604020202020204" pitchFamily="34" charset="0"/>
              </a:rPr>
              <a:t>. It includes all of the activities and resources needed to plan, organize, and conduct one or more audits. </a:t>
            </a:r>
          </a:p>
        </p:txBody>
      </p:sp>
      <p:pic>
        <p:nvPicPr>
          <p:cNvPr id="3" name="Picture 2"/>
          <p:cNvPicPr>
            <a:picLocks noChangeAspect="1" noChangeArrowheads="1"/>
          </p:cNvPicPr>
          <p:nvPr/>
        </p:nvPicPr>
        <p:blipFill>
          <a:blip r:embed="rId2"/>
          <a:srcRect/>
          <a:stretch>
            <a:fillRect/>
          </a:stretch>
        </p:blipFill>
        <p:spPr bwMode="auto">
          <a:xfrm>
            <a:off x="762000" y="2590800"/>
            <a:ext cx="7769225" cy="3569594"/>
          </a:xfrm>
          <a:prstGeom prst="rect">
            <a:avLst/>
          </a:prstGeom>
          <a:noFill/>
          <a:ln w="28575">
            <a:solidFill>
              <a:schemeClr val="tx1"/>
            </a:solidFill>
            <a:miter lim="800000"/>
            <a:headEnd/>
            <a:tailEnd/>
          </a:ln>
        </p:spPr>
      </p:pic>
    </p:spTree>
    <p:extLst>
      <p:ext uri="{BB962C8B-B14F-4D97-AF65-F5344CB8AC3E}">
        <p14:creationId xmlns:p14="http://schemas.microsoft.com/office/powerpoint/2010/main" val="21039090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extLst>
          </p:cNvPr>
          <p:cNvSpPr/>
          <p:nvPr/>
        </p:nvSpPr>
        <p:spPr>
          <a:xfrm>
            <a:off x="381000" y="533400"/>
            <a:ext cx="8305800" cy="1295868"/>
          </a:xfrm>
          <a:prstGeom prst="rect">
            <a:avLst/>
          </a:prstGeom>
        </p:spPr>
        <p:txBody>
          <a:bodyPr wrap="square">
            <a:spAutoFit/>
          </a:bodyPr>
          <a:lstStyle/>
          <a:p>
            <a:pPr>
              <a:lnSpc>
                <a:spcPct val="150000"/>
              </a:lnSpc>
            </a:pPr>
            <a:r>
              <a:rPr lang="en-IN" b="1" dirty="0">
                <a:cs typeface="Arial" panose="020B0604020202020204" pitchFamily="34" charset="0"/>
              </a:rPr>
              <a:t>Audit plan</a:t>
            </a:r>
          </a:p>
          <a:p>
            <a:pPr>
              <a:lnSpc>
                <a:spcPct val="150000"/>
              </a:lnSpc>
            </a:pPr>
            <a:r>
              <a:rPr lang="en-IN" i="1" dirty="0">
                <a:solidFill>
                  <a:schemeClr val="tx2"/>
                </a:solidFill>
                <a:cs typeface="Arial" panose="020B0604020202020204" pitchFamily="34" charset="0"/>
              </a:rPr>
              <a:t>An</a:t>
            </a:r>
            <a:r>
              <a:rPr lang="en-IN" i="1" dirty="0">
                <a:cs typeface="Arial" panose="020B0604020202020204" pitchFamily="34" charset="0"/>
              </a:rPr>
              <a:t> </a:t>
            </a:r>
            <a:r>
              <a:rPr lang="en-IN" i="1" u="sng" dirty="0">
                <a:solidFill>
                  <a:schemeClr val="tx2"/>
                </a:solidFill>
                <a:cs typeface="Arial" panose="020B0604020202020204" pitchFamily="34" charset="0"/>
              </a:rPr>
              <a:t>audit </a:t>
            </a:r>
            <a:r>
              <a:rPr lang="en-IN" i="1" u="sng" dirty="0" smtClean="0">
                <a:solidFill>
                  <a:schemeClr val="tx2"/>
                </a:solidFill>
                <a:cs typeface="Arial" panose="020B0604020202020204" pitchFamily="34" charset="0"/>
              </a:rPr>
              <a:t>plan</a:t>
            </a:r>
            <a:r>
              <a:rPr lang="en-IN" i="1" dirty="0" smtClean="0">
                <a:solidFill>
                  <a:schemeClr val="tx2"/>
                </a:solidFill>
                <a:cs typeface="Arial" panose="020B0604020202020204" pitchFamily="34" charset="0"/>
              </a:rPr>
              <a:t> </a:t>
            </a:r>
            <a:r>
              <a:rPr lang="en-IN" i="1" dirty="0" smtClean="0">
                <a:cs typeface="Arial" panose="020B0604020202020204" pitchFamily="34" charset="0"/>
              </a:rPr>
              <a:t>specifies </a:t>
            </a:r>
            <a:r>
              <a:rPr lang="en-IN" i="1" dirty="0">
                <a:cs typeface="Arial" panose="020B0604020202020204" pitchFamily="34" charset="0"/>
              </a:rPr>
              <a:t>how you intend to </a:t>
            </a:r>
            <a:r>
              <a:rPr lang="en-IN" i="1" u="sng" dirty="0">
                <a:solidFill>
                  <a:schemeClr val="tx2"/>
                </a:solidFill>
                <a:cs typeface="Arial" panose="020B0604020202020204" pitchFamily="34" charset="0"/>
              </a:rPr>
              <a:t>conduct a particular audit</a:t>
            </a:r>
            <a:r>
              <a:rPr lang="en-IN" i="1" dirty="0">
                <a:cs typeface="Arial" panose="020B0604020202020204" pitchFamily="34" charset="0"/>
              </a:rPr>
              <a:t>. It describes the activities you intend to carry out in order to achieve your audit objectives.</a:t>
            </a:r>
          </a:p>
        </p:txBody>
      </p:sp>
      <p:pic>
        <p:nvPicPr>
          <p:cNvPr id="3" name="Picture 5"/>
          <p:cNvPicPr>
            <a:picLocks noChangeAspect="1" noChangeArrowheads="1"/>
          </p:cNvPicPr>
          <p:nvPr/>
        </p:nvPicPr>
        <p:blipFill>
          <a:blip r:embed="rId2"/>
          <a:srcRect/>
          <a:stretch>
            <a:fillRect/>
          </a:stretch>
        </p:blipFill>
        <p:spPr bwMode="auto">
          <a:xfrm>
            <a:off x="596542" y="2057400"/>
            <a:ext cx="8090258" cy="4191000"/>
          </a:xfrm>
          <a:prstGeom prst="rect">
            <a:avLst/>
          </a:prstGeom>
          <a:noFill/>
          <a:ln w="28575">
            <a:solidFill>
              <a:srgbClr val="000000"/>
            </a:solidFill>
            <a:miter lim="800000"/>
            <a:headEnd/>
            <a:tailEnd/>
          </a:ln>
        </p:spPr>
      </p:pic>
    </p:spTree>
    <p:extLst>
      <p:ext uri="{BB962C8B-B14F-4D97-AF65-F5344CB8AC3E}">
        <p14:creationId xmlns:p14="http://schemas.microsoft.com/office/powerpoint/2010/main" val="21039090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8">
            <a:extLst>
              <a:ext uri="{FF2B5EF4-FFF2-40B4-BE49-F238E27FC236}"/>
            </a:extLst>
          </p:cNvPr>
          <p:cNvSpPr txBox="1">
            <a:spLocks noChangeArrowheads="1"/>
          </p:cNvSpPr>
          <p:nvPr/>
        </p:nvSpPr>
        <p:spPr>
          <a:xfrm>
            <a:off x="152400" y="246062"/>
            <a:ext cx="1981199" cy="504825"/>
          </a:xfrm>
          <a:prstGeom prst="rect">
            <a:avLst/>
          </a:prstGeom>
          <a:solidFill>
            <a:schemeClr val="accent6">
              <a:lumMod val="60000"/>
              <a:lumOff val="40000"/>
            </a:schemeClr>
          </a:solidFill>
          <a:ln>
            <a:solidFill>
              <a:schemeClr val="accent2">
                <a:lumMod val="60000"/>
                <a:lumOff val="40000"/>
              </a:schemeClr>
            </a:solidFill>
          </a:ln>
        </p:spPr>
        <p:txBody>
          <a:bodyPr/>
          <a:lstStyle/>
          <a:p>
            <a:pPr eaLnBrk="1" fontAlgn="auto" hangingPunct="1">
              <a:spcAft>
                <a:spcPts val="0"/>
              </a:spcAft>
              <a:defRPr/>
            </a:pPr>
            <a:r>
              <a:rPr lang="en-US" sz="2000" b="1" i="1" dirty="0">
                <a:latin typeface="Arial Narrow" panose="020B0606020202030204" pitchFamily="34" charset="0"/>
                <a:ea typeface="+mj-ea"/>
                <a:cs typeface="+mj-cs"/>
              </a:rPr>
              <a:t>Auditing Process</a:t>
            </a:r>
          </a:p>
        </p:txBody>
      </p:sp>
      <p:sp>
        <p:nvSpPr>
          <p:cNvPr id="3" name="Rectangle 2"/>
          <p:cNvSpPr/>
          <p:nvPr/>
        </p:nvSpPr>
        <p:spPr>
          <a:xfrm>
            <a:off x="3276600" y="36809"/>
            <a:ext cx="2590800" cy="861774"/>
          </a:xfrm>
          <a:prstGeom prst="rect">
            <a:avLst/>
          </a:prstGeom>
          <a:solidFill>
            <a:schemeClr val="accent2">
              <a:lumMod val="20000"/>
              <a:lumOff val="80000"/>
            </a:schemeClr>
          </a:solidFill>
          <a:ln>
            <a:solidFill>
              <a:schemeClr val="tx1"/>
            </a:solidFill>
          </a:ln>
        </p:spPr>
        <p:txBody>
          <a:bodyPr wrap="square">
            <a:spAutoFit/>
          </a:bodyPr>
          <a:lstStyle/>
          <a:p>
            <a:r>
              <a:rPr lang="en-US" altLang="en-US" sz="1600" b="1" dirty="0">
                <a:latin typeface="Century Gothic" pitchFamily="34" charset="0"/>
              </a:rPr>
              <a:t>Focus on Audit Scope</a:t>
            </a:r>
          </a:p>
          <a:p>
            <a:r>
              <a:rPr lang="en-US" altLang="en-US" sz="1600" b="1" dirty="0">
                <a:latin typeface="Century Gothic" pitchFamily="34" charset="0"/>
              </a:rPr>
              <a:t> &amp; </a:t>
            </a:r>
          </a:p>
          <a:p>
            <a:r>
              <a:rPr lang="en-US" altLang="en-US" sz="1600" b="1" dirty="0">
                <a:latin typeface="Century Gothic" pitchFamily="34" charset="0"/>
              </a:rPr>
              <a:t>Objectivity</a:t>
            </a:r>
          </a:p>
        </p:txBody>
      </p:sp>
      <p:sp>
        <p:nvSpPr>
          <p:cNvPr id="4" name="Rectangle 3"/>
          <p:cNvSpPr/>
          <p:nvPr/>
        </p:nvSpPr>
        <p:spPr>
          <a:xfrm>
            <a:off x="1371600" y="1219200"/>
            <a:ext cx="2286000" cy="584775"/>
          </a:xfrm>
          <a:prstGeom prst="rect">
            <a:avLst/>
          </a:prstGeom>
          <a:solidFill>
            <a:schemeClr val="accent2">
              <a:lumMod val="20000"/>
              <a:lumOff val="80000"/>
            </a:schemeClr>
          </a:solidFill>
          <a:ln>
            <a:solidFill>
              <a:schemeClr val="tx1"/>
            </a:solidFill>
          </a:ln>
        </p:spPr>
        <p:txBody>
          <a:bodyPr wrap="square">
            <a:spAutoFit/>
          </a:bodyPr>
          <a:lstStyle/>
          <a:p>
            <a:r>
              <a:rPr lang="en-US" altLang="en-US" sz="1600" b="1" dirty="0">
                <a:latin typeface="Century Gothic" pitchFamily="34" charset="0"/>
              </a:rPr>
              <a:t>Focus on Recording </a:t>
            </a:r>
          </a:p>
          <a:p>
            <a:r>
              <a:rPr lang="en-US" altLang="en-US" sz="1600" b="1" dirty="0">
                <a:latin typeface="Century Gothic" pitchFamily="34" charset="0"/>
              </a:rPr>
              <a:t>only the Facts</a:t>
            </a:r>
          </a:p>
        </p:txBody>
      </p:sp>
      <p:sp>
        <p:nvSpPr>
          <p:cNvPr id="5" name="Rectangle 18">
            <a:extLst>
              <a:ext uri="{FF2B5EF4-FFF2-40B4-BE49-F238E27FC236}"/>
            </a:extLst>
          </p:cNvPr>
          <p:cNvSpPr txBox="1">
            <a:spLocks noChangeArrowheads="1"/>
          </p:cNvSpPr>
          <p:nvPr/>
        </p:nvSpPr>
        <p:spPr>
          <a:xfrm>
            <a:off x="152400" y="2025874"/>
            <a:ext cx="2560749" cy="504825"/>
          </a:xfrm>
          <a:prstGeom prst="rect">
            <a:avLst/>
          </a:prstGeom>
          <a:solidFill>
            <a:schemeClr val="accent6">
              <a:lumMod val="60000"/>
              <a:lumOff val="40000"/>
            </a:schemeClr>
          </a:solidFill>
          <a:ln>
            <a:solidFill>
              <a:schemeClr val="accent2">
                <a:lumMod val="60000"/>
                <a:lumOff val="40000"/>
              </a:schemeClr>
            </a:solidFill>
          </a:ln>
        </p:spPr>
        <p:txBody>
          <a:bodyPr/>
          <a:lstStyle/>
          <a:p>
            <a:pPr eaLnBrk="1" fontAlgn="auto" hangingPunct="1">
              <a:spcAft>
                <a:spcPts val="0"/>
              </a:spcAft>
              <a:defRPr/>
            </a:pPr>
            <a:r>
              <a:rPr lang="en-US" sz="2000" b="1" i="1" dirty="0">
                <a:latin typeface="Arial Narrow" panose="020B0606020202030204" pitchFamily="34" charset="0"/>
                <a:ea typeface="+mj-ea"/>
                <a:cs typeface="+mj-cs"/>
              </a:rPr>
              <a:t>Terms in Audit Process</a:t>
            </a:r>
          </a:p>
        </p:txBody>
      </p:sp>
      <p:sp>
        <p:nvSpPr>
          <p:cNvPr id="6" name="Right Arrow 5"/>
          <p:cNvSpPr/>
          <p:nvPr/>
        </p:nvSpPr>
        <p:spPr>
          <a:xfrm>
            <a:off x="2149698" y="380036"/>
            <a:ext cx="1126902" cy="269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nt-Up Arrow 6"/>
          <p:cNvSpPr/>
          <p:nvPr/>
        </p:nvSpPr>
        <p:spPr>
          <a:xfrm rot="5400000">
            <a:off x="647700" y="964462"/>
            <a:ext cx="914400" cy="5334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3"/>
          <p:cNvSpPr txBox="1">
            <a:spLocks noChangeArrowheads="1"/>
          </p:cNvSpPr>
          <p:nvPr/>
        </p:nvSpPr>
        <p:spPr bwMode="auto">
          <a:xfrm>
            <a:off x="327025" y="2605557"/>
            <a:ext cx="655821" cy="307777"/>
          </a:xfrm>
          <a:prstGeom prst="rect">
            <a:avLst/>
          </a:prstGeom>
          <a:solidFill>
            <a:schemeClr val="accent4">
              <a:lumMod val="60000"/>
              <a:lumOff val="40000"/>
            </a:schemeClr>
          </a:solidFill>
          <a:ln w="9525">
            <a:noFill/>
            <a:miter lim="800000"/>
            <a:headEnd/>
            <a:tailEnd/>
          </a:ln>
        </p:spPr>
        <p:txBody>
          <a:bodyPr wrap="none">
            <a:spAutoFit/>
          </a:bodyPr>
          <a:lstStyle/>
          <a:p>
            <a:r>
              <a:rPr lang="en-IN" altLang="en-US" sz="1400" b="1" i="1" dirty="0">
                <a:solidFill>
                  <a:schemeClr val="bg1"/>
                </a:solidFill>
              </a:rPr>
              <a:t>AUDIT</a:t>
            </a:r>
          </a:p>
        </p:txBody>
      </p:sp>
      <p:sp>
        <p:nvSpPr>
          <p:cNvPr id="9" name="TextBox 11"/>
          <p:cNvSpPr txBox="1">
            <a:spLocks noChangeArrowheads="1"/>
          </p:cNvSpPr>
          <p:nvPr/>
        </p:nvSpPr>
        <p:spPr bwMode="auto">
          <a:xfrm>
            <a:off x="297435" y="3817755"/>
            <a:ext cx="1439689" cy="307777"/>
          </a:xfrm>
          <a:prstGeom prst="rect">
            <a:avLst/>
          </a:prstGeom>
          <a:solidFill>
            <a:schemeClr val="accent4">
              <a:lumMod val="60000"/>
              <a:lumOff val="40000"/>
            </a:schemeClr>
          </a:solidFill>
          <a:ln w="9525">
            <a:noFill/>
            <a:miter lim="800000"/>
            <a:headEnd/>
            <a:tailEnd/>
          </a:ln>
        </p:spPr>
        <p:txBody>
          <a:bodyPr wrap="none">
            <a:spAutoFit/>
          </a:bodyPr>
          <a:lstStyle/>
          <a:p>
            <a:r>
              <a:rPr lang="en-IN" altLang="en-US" sz="1400" b="1" i="1" dirty="0">
                <a:solidFill>
                  <a:schemeClr val="bg1"/>
                </a:solidFill>
              </a:rPr>
              <a:t>AUDIT EVIDENCE</a:t>
            </a:r>
          </a:p>
        </p:txBody>
      </p:sp>
      <p:sp>
        <p:nvSpPr>
          <p:cNvPr id="10" name="TextBox 12"/>
          <p:cNvSpPr txBox="1">
            <a:spLocks noChangeArrowheads="1"/>
          </p:cNvSpPr>
          <p:nvPr/>
        </p:nvSpPr>
        <p:spPr bwMode="auto">
          <a:xfrm>
            <a:off x="312108" y="3023070"/>
            <a:ext cx="1207254" cy="307777"/>
          </a:xfrm>
          <a:prstGeom prst="rect">
            <a:avLst/>
          </a:prstGeom>
          <a:solidFill>
            <a:schemeClr val="accent4">
              <a:lumMod val="60000"/>
              <a:lumOff val="40000"/>
            </a:schemeClr>
          </a:solidFill>
          <a:ln w="9525">
            <a:noFill/>
            <a:miter lim="800000"/>
            <a:headEnd/>
            <a:tailEnd/>
          </a:ln>
        </p:spPr>
        <p:txBody>
          <a:bodyPr wrap="none">
            <a:spAutoFit/>
          </a:bodyPr>
          <a:lstStyle/>
          <a:p>
            <a:r>
              <a:rPr lang="en-IN" altLang="en-US" sz="1400" b="1" i="1" dirty="0">
                <a:solidFill>
                  <a:schemeClr val="bg1"/>
                </a:solidFill>
              </a:rPr>
              <a:t>AUDIT CLIENT</a:t>
            </a:r>
          </a:p>
        </p:txBody>
      </p:sp>
      <p:sp>
        <p:nvSpPr>
          <p:cNvPr id="11" name="TextBox 15"/>
          <p:cNvSpPr txBox="1">
            <a:spLocks noChangeArrowheads="1"/>
          </p:cNvSpPr>
          <p:nvPr/>
        </p:nvSpPr>
        <p:spPr bwMode="auto">
          <a:xfrm>
            <a:off x="250581" y="5022086"/>
            <a:ext cx="873637" cy="307777"/>
          </a:xfrm>
          <a:prstGeom prst="rect">
            <a:avLst/>
          </a:prstGeom>
          <a:solidFill>
            <a:schemeClr val="accent4">
              <a:lumMod val="60000"/>
              <a:lumOff val="40000"/>
            </a:schemeClr>
          </a:solidFill>
          <a:ln w="9525">
            <a:noFill/>
            <a:miter lim="800000"/>
            <a:headEnd/>
            <a:tailEnd/>
          </a:ln>
        </p:spPr>
        <p:txBody>
          <a:bodyPr wrap="none">
            <a:spAutoFit/>
          </a:bodyPr>
          <a:lstStyle/>
          <a:p>
            <a:r>
              <a:rPr lang="en-IN" altLang="en-US" sz="1400" b="1" i="1" dirty="0">
                <a:solidFill>
                  <a:schemeClr val="bg1"/>
                </a:solidFill>
              </a:rPr>
              <a:t>AUDITOR</a:t>
            </a:r>
          </a:p>
        </p:txBody>
      </p:sp>
      <p:sp>
        <p:nvSpPr>
          <p:cNvPr id="12" name="TextBox 16"/>
          <p:cNvSpPr txBox="1">
            <a:spLocks noChangeArrowheads="1"/>
          </p:cNvSpPr>
          <p:nvPr/>
        </p:nvSpPr>
        <p:spPr bwMode="auto">
          <a:xfrm>
            <a:off x="299322" y="3451650"/>
            <a:ext cx="2306637" cy="307777"/>
          </a:xfrm>
          <a:prstGeom prst="rect">
            <a:avLst/>
          </a:prstGeom>
          <a:solidFill>
            <a:schemeClr val="accent4">
              <a:lumMod val="60000"/>
              <a:lumOff val="40000"/>
            </a:schemeClr>
          </a:solidFill>
          <a:ln w="9525">
            <a:noFill/>
            <a:miter lim="800000"/>
            <a:headEnd/>
            <a:tailEnd/>
          </a:ln>
        </p:spPr>
        <p:txBody>
          <a:bodyPr>
            <a:spAutoFit/>
          </a:bodyPr>
          <a:lstStyle/>
          <a:p>
            <a:r>
              <a:rPr lang="en-IN" altLang="en-US" sz="1400" b="1" i="1" dirty="0">
                <a:solidFill>
                  <a:schemeClr val="bg1"/>
                </a:solidFill>
              </a:rPr>
              <a:t>TECHNICAL TEAM</a:t>
            </a:r>
          </a:p>
        </p:txBody>
      </p:sp>
      <p:sp>
        <p:nvSpPr>
          <p:cNvPr id="13" name="TextBox 17"/>
          <p:cNvSpPr txBox="1">
            <a:spLocks noChangeArrowheads="1"/>
          </p:cNvSpPr>
          <p:nvPr/>
        </p:nvSpPr>
        <p:spPr bwMode="auto">
          <a:xfrm>
            <a:off x="295780" y="4205195"/>
            <a:ext cx="1136145" cy="307777"/>
          </a:xfrm>
          <a:prstGeom prst="rect">
            <a:avLst/>
          </a:prstGeom>
          <a:solidFill>
            <a:schemeClr val="accent4">
              <a:lumMod val="60000"/>
              <a:lumOff val="40000"/>
            </a:schemeClr>
          </a:solidFill>
          <a:ln w="9525">
            <a:noFill/>
            <a:miter lim="800000"/>
            <a:headEnd/>
            <a:tailEnd/>
          </a:ln>
        </p:spPr>
        <p:txBody>
          <a:bodyPr wrap="none">
            <a:spAutoFit/>
          </a:bodyPr>
          <a:lstStyle/>
          <a:p>
            <a:r>
              <a:rPr lang="en-IN" altLang="en-US" sz="1400" b="1" i="1" dirty="0">
                <a:solidFill>
                  <a:schemeClr val="bg1"/>
                </a:solidFill>
              </a:rPr>
              <a:t>AUDIT TEAM</a:t>
            </a:r>
          </a:p>
        </p:txBody>
      </p:sp>
      <p:sp>
        <p:nvSpPr>
          <p:cNvPr id="14" name="TextBox 18"/>
          <p:cNvSpPr txBox="1">
            <a:spLocks noChangeArrowheads="1"/>
          </p:cNvSpPr>
          <p:nvPr/>
        </p:nvSpPr>
        <p:spPr bwMode="auto">
          <a:xfrm>
            <a:off x="300611" y="5439331"/>
            <a:ext cx="1081087" cy="307777"/>
          </a:xfrm>
          <a:prstGeom prst="rect">
            <a:avLst/>
          </a:prstGeom>
          <a:solidFill>
            <a:schemeClr val="accent4">
              <a:lumMod val="60000"/>
              <a:lumOff val="40000"/>
            </a:schemeClr>
          </a:solidFill>
          <a:ln w="9525">
            <a:noFill/>
            <a:miter lim="800000"/>
            <a:headEnd/>
            <a:tailEnd/>
          </a:ln>
        </p:spPr>
        <p:txBody>
          <a:bodyPr>
            <a:spAutoFit/>
          </a:bodyPr>
          <a:lstStyle/>
          <a:p>
            <a:r>
              <a:rPr lang="en-IN" altLang="en-US" sz="1400" b="1" i="1" dirty="0">
                <a:solidFill>
                  <a:schemeClr val="bg1"/>
                </a:solidFill>
              </a:rPr>
              <a:t>AUDITEE</a:t>
            </a:r>
          </a:p>
        </p:txBody>
      </p:sp>
      <p:sp>
        <p:nvSpPr>
          <p:cNvPr id="15" name="TextBox 19"/>
          <p:cNvSpPr txBox="1">
            <a:spLocks noChangeArrowheads="1"/>
          </p:cNvSpPr>
          <p:nvPr/>
        </p:nvSpPr>
        <p:spPr bwMode="auto">
          <a:xfrm>
            <a:off x="276462" y="4565372"/>
            <a:ext cx="970009" cy="307777"/>
          </a:xfrm>
          <a:prstGeom prst="rect">
            <a:avLst/>
          </a:prstGeom>
          <a:solidFill>
            <a:schemeClr val="accent4">
              <a:lumMod val="60000"/>
              <a:lumOff val="40000"/>
            </a:schemeClr>
          </a:solidFill>
          <a:ln w="9525">
            <a:noFill/>
            <a:miter lim="800000"/>
            <a:headEnd/>
            <a:tailEnd/>
          </a:ln>
        </p:spPr>
        <p:txBody>
          <a:bodyPr wrap="none">
            <a:spAutoFit/>
          </a:bodyPr>
          <a:lstStyle/>
          <a:p>
            <a:r>
              <a:rPr lang="en-IN" altLang="en-US" sz="1400" b="1" i="1" dirty="0">
                <a:solidFill>
                  <a:schemeClr val="bg1"/>
                </a:solidFill>
              </a:rPr>
              <a:t>OBSERVER</a:t>
            </a:r>
          </a:p>
        </p:txBody>
      </p:sp>
      <p:cxnSp>
        <p:nvCxnSpPr>
          <p:cNvPr id="16" name="Straight Arrow Connector 15">
            <a:extLst>
              <a:ext uri="{FF2B5EF4-FFF2-40B4-BE49-F238E27FC236}"/>
            </a:extLst>
          </p:cNvPr>
          <p:cNvCxnSpPr>
            <a:stCxn id="31" idx="3"/>
            <a:endCxn id="32" idx="1"/>
          </p:cNvCxnSpPr>
          <p:nvPr/>
        </p:nvCxnSpPr>
        <p:spPr>
          <a:xfrm>
            <a:off x="1575279" y="6168604"/>
            <a:ext cx="6138404" cy="487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4"/>
          <p:cNvSpPr txBox="1">
            <a:spLocks noChangeArrowheads="1"/>
          </p:cNvSpPr>
          <p:nvPr/>
        </p:nvSpPr>
        <p:spPr bwMode="auto">
          <a:xfrm>
            <a:off x="5867400" y="3020589"/>
            <a:ext cx="1534138" cy="307777"/>
          </a:xfrm>
          <a:prstGeom prst="rect">
            <a:avLst/>
          </a:prstGeom>
          <a:solidFill>
            <a:schemeClr val="accent4">
              <a:lumMod val="60000"/>
              <a:lumOff val="40000"/>
            </a:schemeClr>
          </a:solidFill>
          <a:ln w="9525">
            <a:noFill/>
            <a:miter lim="800000"/>
            <a:headEnd/>
            <a:tailEnd/>
          </a:ln>
        </p:spPr>
        <p:txBody>
          <a:bodyPr wrap="none">
            <a:spAutoFit/>
          </a:bodyPr>
          <a:lstStyle/>
          <a:p>
            <a:r>
              <a:rPr lang="en-IN" altLang="en-US" sz="1400" b="1" i="1">
                <a:solidFill>
                  <a:schemeClr val="bg1"/>
                </a:solidFill>
              </a:rPr>
              <a:t>COMBINED AUDIT</a:t>
            </a:r>
          </a:p>
        </p:txBody>
      </p:sp>
      <p:sp>
        <p:nvSpPr>
          <p:cNvPr id="18" name="TextBox 5"/>
          <p:cNvSpPr txBox="1">
            <a:spLocks noChangeArrowheads="1"/>
          </p:cNvSpPr>
          <p:nvPr/>
        </p:nvSpPr>
        <p:spPr bwMode="auto">
          <a:xfrm>
            <a:off x="5867400" y="2584026"/>
            <a:ext cx="1130309" cy="307777"/>
          </a:xfrm>
          <a:prstGeom prst="rect">
            <a:avLst/>
          </a:prstGeom>
          <a:solidFill>
            <a:schemeClr val="accent4">
              <a:lumMod val="60000"/>
              <a:lumOff val="40000"/>
            </a:schemeClr>
          </a:solidFill>
          <a:ln w="9525">
            <a:noFill/>
            <a:miter lim="800000"/>
            <a:headEnd/>
            <a:tailEnd/>
          </a:ln>
        </p:spPr>
        <p:txBody>
          <a:bodyPr wrap="none">
            <a:spAutoFit/>
          </a:bodyPr>
          <a:lstStyle/>
          <a:p>
            <a:r>
              <a:rPr lang="en-IN" altLang="en-US" sz="1400" b="1" i="1">
                <a:solidFill>
                  <a:schemeClr val="bg1"/>
                </a:solidFill>
              </a:rPr>
              <a:t>JOINT AUDIT</a:t>
            </a:r>
          </a:p>
        </p:txBody>
      </p:sp>
      <p:sp>
        <p:nvSpPr>
          <p:cNvPr id="19" name="TextBox 6"/>
          <p:cNvSpPr txBox="1">
            <a:spLocks noChangeArrowheads="1"/>
          </p:cNvSpPr>
          <p:nvPr/>
        </p:nvSpPr>
        <p:spPr bwMode="auto">
          <a:xfrm>
            <a:off x="7520817" y="3161531"/>
            <a:ext cx="1492845" cy="307777"/>
          </a:xfrm>
          <a:prstGeom prst="rect">
            <a:avLst/>
          </a:prstGeom>
          <a:solidFill>
            <a:schemeClr val="accent4">
              <a:lumMod val="60000"/>
              <a:lumOff val="40000"/>
            </a:schemeClr>
          </a:solidFill>
          <a:ln w="9525">
            <a:noFill/>
            <a:miter lim="800000"/>
            <a:headEnd/>
            <a:tailEnd/>
          </a:ln>
        </p:spPr>
        <p:txBody>
          <a:bodyPr wrap="none">
            <a:spAutoFit/>
          </a:bodyPr>
          <a:lstStyle/>
          <a:p>
            <a:r>
              <a:rPr lang="en-IN" altLang="en-US" sz="1400" b="1" i="1">
                <a:solidFill>
                  <a:schemeClr val="bg1"/>
                </a:solidFill>
              </a:rPr>
              <a:t>AUDIT PROGRAM</a:t>
            </a:r>
          </a:p>
        </p:txBody>
      </p:sp>
      <p:sp>
        <p:nvSpPr>
          <p:cNvPr id="20" name="TextBox 7"/>
          <p:cNvSpPr txBox="1">
            <a:spLocks noChangeArrowheads="1"/>
          </p:cNvSpPr>
          <p:nvPr/>
        </p:nvSpPr>
        <p:spPr bwMode="auto">
          <a:xfrm>
            <a:off x="7929089" y="2732906"/>
            <a:ext cx="1095043" cy="307777"/>
          </a:xfrm>
          <a:prstGeom prst="rect">
            <a:avLst/>
          </a:prstGeom>
          <a:solidFill>
            <a:schemeClr val="accent4">
              <a:lumMod val="60000"/>
              <a:lumOff val="40000"/>
            </a:schemeClr>
          </a:solidFill>
          <a:ln w="9525">
            <a:noFill/>
            <a:miter lim="800000"/>
            <a:headEnd/>
            <a:tailEnd/>
          </a:ln>
        </p:spPr>
        <p:txBody>
          <a:bodyPr wrap="none">
            <a:spAutoFit/>
          </a:bodyPr>
          <a:lstStyle/>
          <a:p>
            <a:r>
              <a:rPr lang="en-IN" altLang="en-US" sz="1400" b="1" i="1">
                <a:solidFill>
                  <a:schemeClr val="bg1"/>
                </a:solidFill>
              </a:rPr>
              <a:t>AUDIT PLAN</a:t>
            </a:r>
          </a:p>
        </p:txBody>
      </p:sp>
      <p:sp>
        <p:nvSpPr>
          <p:cNvPr id="21" name="TextBox 8"/>
          <p:cNvSpPr txBox="1">
            <a:spLocks noChangeArrowheads="1"/>
          </p:cNvSpPr>
          <p:nvPr/>
        </p:nvSpPr>
        <p:spPr bwMode="auto">
          <a:xfrm>
            <a:off x="2982913" y="2606301"/>
            <a:ext cx="1175065" cy="307777"/>
          </a:xfrm>
          <a:prstGeom prst="rect">
            <a:avLst/>
          </a:prstGeom>
          <a:solidFill>
            <a:schemeClr val="accent4">
              <a:lumMod val="60000"/>
              <a:lumOff val="40000"/>
            </a:schemeClr>
          </a:solidFill>
          <a:ln w="9525">
            <a:noFill/>
            <a:miter lim="800000"/>
            <a:headEnd/>
            <a:tailEnd/>
          </a:ln>
        </p:spPr>
        <p:txBody>
          <a:bodyPr wrap="none">
            <a:spAutoFit/>
          </a:bodyPr>
          <a:lstStyle/>
          <a:p>
            <a:r>
              <a:rPr lang="en-IN" altLang="en-US" sz="1400" b="1" i="1">
                <a:solidFill>
                  <a:schemeClr val="bg1"/>
                </a:solidFill>
              </a:rPr>
              <a:t>AUDIT SCOPE</a:t>
            </a:r>
          </a:p>
        </p:txBody>
      </p:sp>
      <p:sp>
        <p:nvSpPr>
          <p:cNvPr id="22" name="TextBox 9"/>
          <p:cNvSpPr txBox="1">
            <a:spLocks noChangeArrowheads="1"/>
          </p:cNvSpPr>
          <p:nvPr/>
        </p:nvSpPr>
        <p:spPr bwMode="auto">
          <a:xfrm>
            <a:off x="2982913" y="2992014"/>
            <a:ext cx="1372363" cy="307777"/>
          </a:xfrm>
          <a:prstGeom prst="rect">
            <a:avLst/>
          </a:prstGeom>
          <a:solidFill>
            <a:schemeClr val="accent4">
              <a:lumMod val="60000"/>
              <a:lumOff val="40000"/>
            </a:schemeClr>
          </a:solidFill>
          <a:ln w="9525">
            <a:noFill/>
            <a:miter lim="800000"/>
            <a:headEnd/>
            <a:tailEnd/>
          </a:ln>
        </p:spPr>
        <p:txBody>
          <a:bodyPr wrap="none">
            <a:spAutoFit/>
          </a:bodyPr>
          <a:lstStyle/>
          <a:p>
            <a:r>
              <a:rPr lang="en-IN" altLang="en-US" sz="1400" b="1" i="1" dirty="0">
                <a:solidFill>
                  <a:schemeClr val="bg1"/>
                </a:solidFill>
              </a:rPr>
              <a:t>AUDIT CRITERIA</a:t>
            </a:r>
          </a:p>
        </p:txBody>
      </p:sp>
      <p:sp>
        <p:nvSpPr>
          <p:cNvPr id="23" name="TextBox 10"/>
          <p:cNvSpPr txBox="1">
            <a:spLocks noChangeArrowheads="1"/>
          </p:cNvSpPr>
          <p:nvPr/>
        </p:nvSpPr>
        <p:spPr bwMode="auto">
          <a:xfrm>
            <a:off x="7268578" y="3622040"/>
            <a:ext cx="1758238" cy="307777"/>
          </a:xfrm>
          <a:prstGeom prst="rect">
            <a:avLst/>
          </a:prstGeom>
          <a:solidFill>
            <a:schemeClr val="accent4">
              <a:lumMod val="60000"/>
              <a:lumOff val="40000"/>
            </a:schemeClr>
          </a:solidFill>
          <a:ln w="9525">
            <a:noFill/>
            <a:miter lim="800000"/>
            <a:headEnd/>
            <a:tailEnd/>
          </a:ln>
        </p:spPr>
        <p:txBody>
          <a:bodyPr wrap="none">
            <a:spAutoFit/>
          </a:bodyPr>
          <a:lstStyle/>
          <a:p>
            <a:r>
              <a:rPr lang="en-IN" altLang="en-US" sz="1400" b="1" i="1">
                <a:solidFill>
                  <a:schemeClr val="bg1"/>
                </a:solidFill>
              </a:rPr>
              <a:t>OBJECTIVE EVIDENCE</a:t>
            </a:r>
          </a:p>
        </p:txBody>
      </p:sp>
      <p:sp>
        <p:nvSpPr>
          <p:cNvPr id="24" name="TextBox 13"/>
          <p:cNvSpPr txBox="1">
            <a:spLocks noChangeArrowheads="1"/>
          </p:cNvSpPr>
          <p:nvPr/>
        </p:nvSpPr>
        <p:spPr bwMode="auto">
          <a:xfrm>
            <a:off x="7602076" y="5099852"/>
            <a:ext cx="1422056" cy="307777"/>
          </a:xfrm>
          <a:prstGeom prst="rect">
            <a:avLst/>
          </a:prstGeom>
          <a:solidFill>
            <a:schemeClr val="accent4">
              <a:lumMod val="60000"/>
              <a:lumOff val="40000"/>
            </a:schemeClr>
          </a:solidFill>
          <a:ln w="9525">
            <a:noFill/>
            <a:miter lim="800000"/>
            <a:headEnd/>
            <a:tailEnd/>
          </a:ln>
        </p:spPr>
        <p:txBody>
          <a:bodyPr wrap="none">
            <a:spAutoFit/>
          </a:bodyPr>
          <a:lstStyle/>
          <a:p>
            <a:r>
              <a:rPr lang="en-IN" altLang="en-US" sz="1400" b="1" i="1">
                <a:solidFill>
                  <a:schemeClr val="bg1"/>
                </a:solidFill>
              </a:rPr>
              <a:t>AUDIT FINDINGS</a:t>
            </a:r>
          </a:p>
        </p:txBody>
      </p:sp>
      <p:sp>
        <p:nvSpPr>
          <p:cNvPr id="25" name="TextBox 14"/>
          <p:cNvSpPr txBox="1">
            <a:spLocks noChangeArrowheads="1"/>
          </p:cNvSpPr>
          <p:nvPr/>
        </p:nvSpPr>
        <p:spPr bwMode="auto">
          <a:xfrm>
            <a:off x="7272445" y="4107636"/>
            <a:ext cx="1758302" cy="307777"/>
          </a:xfrm>
          <a:prstGeom prst="rect">
            <a:avLst/>
          </a:prstGeom>
          <a:solidFill>
            <a:schemeClr val="accent4">
              <a:lumMod val="60000"/>
              <a:lumOff val="40000"/>
            </a:schemeClr>
          </a:solidFill>
          <a:ln w="9525">
            <a:noFill/>
            <a:miter lim="800000"/>
            <a:headEnd/>
            <a:tailEnd/>
          </a:ln>
        </p:spPr>
        <p:txBody>
          <a:bodyPr wrap="none">
            <a:spAutoFit/>
          </a:bodyPr>
          <a:lstStyle/>
          <a:p>
            <a:r>
              <a:rPr lang="en-IN" altLang="en-US" sz="1400" b="1" i="1">
                <a:solidFill>
                  <a:schemeClr val="bg1"/>
                </a:solidFill>
              </a:rPr>
              <a:t>AUDIT CONCLUSIONS</a:t>
            </a:r>
          </a:p>
        </p:txBody>
      </p:sp>
      <p:sp>
        <p:nvSpPr>
          <p:cNvPr id="26" name="TextBox 21"/>
          <p:cNvSpPr txBox="1">
            <a:spLocks noChangeArrowheads="1"/>
          </p:cNvSpPr>
          <p:nvPr/>
        </p:nvSpPr>
        <p:spPr bwMode="auto">
          <a:xfrm>
            <a:off x="4479035" y="2603129"/>
            <a:ext cx="1218475" cy="307777"/>
          </a:xfrm>
          <a:prstGeom prst="rect">
            <a:avLst/>
          </a:prstGeom>
          <a:solidFill>
            <a:schemeClr val="accent4">
              <a:lumMod val="60000"/>
              <a:lumOff val="40000"/>
            </a:schemeClr>
          </a:solidFill>
          <a:ln w="9525">
            <a:noFill/>
            <a:miter lim="800000"/>
            <a:headEnd/>
            <a:tailEnd/>
          </a:ln>
        </p:spPr>
        <p:txBody>
          <a:bodyPr wrap="none">
            <a:spAutoFit/>
          </a:bodyPr>
          <a:lstStyle/>
          <a:p>
            <a:r>
              <a:rPr lang="en-IN" altLang="en-US" sz="1400" b="1" i="1">
                <a:solidFill>
                  <a:schemeClr val="bg1"/>
                </a:solidFill>
              </a:rPr>
              <a:t>COMPETENCY</a:t>
            </a:r>
          </a:p>
        </p:txBody>
      </p:sp>
      <p:sp>
        <p:nvSpPr>
          <p:cNvPr id="27" name="TextBox 22"/>
          <p:cNvSpPr txBox="1">
            <a:spLocks noChangeArrowheads="1"/>
          </p:cNvSpPr>
          <p:nvPr/>
        </p:nvSpPr>
        <p:spPr bwMode="auto">
          <a:xfrm>
            <a:off x="7469966" y="4574719"/>
            <a:ext cx="1560171" cy="307777"/>
          </a:xfrm>
          <a:prstGeom prst="rect">
            <a:avLst/>
          </a:prstGeom>
          <a:solidFill>
            <a:schemeClr val="accent4">
              <a:lumMod val="60000"/>
              <a:lumOff val="40000"/>
            </a:schemeClr>
          </a:solidFill>
          <a:ln w="9525">
            <a:noFill/>
            <a:miter lim="800000"/>
            <a:headEnd/>
            <a:tailEnd/>
          </a:ln>
        </p:spPr>
        <p:txBody>
          <a:bodyPr wrap="none">
            <a:spAutoFit/>
          </a:bodyPr>
          <a:lstStyle/>
          <a:p>
            <a:r>
              <a:rPr lang="en-IN" altLang="en-US" sz="1400" b="1" i="1">
                <a:solidFill>
                  <a:schemeClr val="bg1"/>
                </a:solidFill>
              </a:rPr>
              <a:t>NONCONFORMITY</a:t>
            </a:r>
          </a:p>
        </p:txBody>
      </p:sp>
      <p:sp>
        <p:nvSpPr>
          <p:cNvPr id="28" name="TextBox 23"/>
          <p:cNvSpPr txBox="1">
            <a:spLocks noChangeArrowheads="1"/>
          </p:cNvSpPr>
          <p:nvPr/>
        </p:nvSpPr>
        <p:spPr bwMode="auto">
          <a:xfrm>
            <a:off x="7819552" y="5458742"/>
            <a:ext cx="1202702" cy="307777"/>
          </a:xfrm>
          <a:prstGeom prst="rect">
            <a:avLst/>
          </a:prstGeom>
          <a:solidFill>
            <a:schemeClr val="accent4">
              <a:lumMod val="60000"/>
              <a:lumOff val="40000"/>
            </a:schemeClr>
          </a:solidFill>
          <a:ln w="9525">
            <a:noFill/>
            <a:miter lim="800000"/>
            <a:headEnd/>
            <a:tailEnd/>
          </a:ln>
        </p:spPr>
        <p:txBody>
          <a:bodyPr wrap="none">
            <a:spAutoFit/>
          </a:bodyPr>
          <a:lstStyle/>
          <a:p>
            <a:r>
              <a:rPr lang="en-IN" altLang="en-US" sz="1400" b="1" i="1" dirty="0">
                <a:solidFill>
                  <a:schemeClr val="bg1"/>
                </a:solidFill>
              </a:rPr>
              <a:t>CONFORMITY</a:t>
            </a:r>
          </a:p>
        </p:txBody>
      </p:sp>
      <p:sp>
        <p:nvSpPr>
          <p:cNvPr id="29" name="TextBox 24"/>
          <p:cNvSpPr txBox="1">
            <a:spLocks noChangeArrowheads="1"/>
          </p:cNvSpPr>
          <p:nvPr/>
        </p:nvSpPr>
        <p:spPr bwMode="auto">
          <a:xfrm>
            <a:off x="3234182" y="6088689"/>
            <a:ext cx="846835" cy="307777"/>
          </a:xfrm>
          <a:prstGeom prst="rect">
            <a:avLst/>
          </a:prstGeom>
          <a:solidFill>
            <a:schemeClr val="accent4">
              <a:lumMod val="60000"/>
              <a:lumOff val="40000"/>
            </a:schemeClr>
          </a:solidFill>
          <a:ln w="9525">
            <a:noFill/>
            <a:miter lim="800000"/>
            <a:headEnd/>
            <a:tailEnd/>
          </a:ln>
        </p:spPr>
        <p:txBody>
          <a:bodyPr wrap="none">
            <a:spAutoFit/>
          </a:bodyPr>
          <a:lstStyle/>
          <a:p>
            <a:r>
              <a:rPr lang="en-IN" altLang="en-US" sz="1400" b="1" i="1" dirty="0">
                <a:solidFill>
                  <a:schemeClr val="bg1"/>
                </a:solidFill>
              </a:rPr>
              <a:t>PROCESS</a:t>
            </a:r>
          </a:p>
        </p:txBody>
      </p:sp>
      <p:sp>
        <p:nvSpPr>
          <p:cNvPr id="30" name="TextBox 25"/>
          <p:cNvSpPr txBox="1">
            <a:spLocks noChangeArrowheads="1"/>
          </p:cNvSpPr>
          <p:nvPr/>
        </p:nvSpPr>
        <p:spPr bwMode="auto">
          <a:xfrm>
            <a:off x="5253343" y="6063441"/>
            <a:ext cx="1337482" cy="307777"/>
          </a:xfrm>
          <a:prstGeom prst="rect">
            <a:avLst/>
          </a:prstGeom>
          <a:solidFill>
            <a:schemeClr val="accent4">
              <a:lumMod val="60000"/>
              <a:lumOff val="40000"/>
            </a:schemeClr>
          </a:solidFill>
          <a:ln w="9525">
            <a:noFill/>
            <a:miter lim="800000"/>
            <a:headEnd/>
            <a:tailEnd/>
          </a:ln>
        </p:spPr>
        <p:txBody>
          <a:bodyPr wrap="none">
            <a:spAutoFit/>
          </a:bodyPr>
          <a:lstStyle/>
          <a:p>
            <a:r>
              <a:rPr lang="en-IN" altLang="en-US" sz="1400" b="1" i="1" dirty="0">
                <a:solidFill>
                  <a:schemeClr val="bg1"/>
                </a:solidFill>
              </a:rPr>
              <a:t>PERFORMANCE</a:t>
            </a:r>
          </a:p>
        </p:txBody>
      </p:sp>
      <p:sp>
        <p:nvSpPr>
          <p:cNvPr id="31" name="TextBox 26"/>
          <p:cNvSpPr txBox="1">
            <a:spLocks noChangeArrowheads="1"/>
          </p:cNvSpPr>
          <p:nvPr/>
        </p:nvSpPr>
        <p:spPr bwMode="auto">
          <a:xfrm>
            <a:off x="276462" y="6014715"/>
            <a:ext cx="1298817" cy="307777"/>
          </a:xfrm>
          <a:prstGeom prst="rect">
            <a:avLst/>
          </a:prstGeom>
          <a:solidFill>
            <a:schemeClr val="accent4">
              <a:lumMod val="60000"/>
              <a:lumOff val="40000"/>
            </a:schemeClr>
          </a:solidFill>
          <a:ln w="9525">
            <a:noFill/>
            <a:miter lim="800000"/>
            <a:headEnd/>
            <a:tailEnd/>
          </a:ln>
        </p:spPr>
        <p:txBody>
          <a:bodyPr wrap="none">
            <a:spAutoFit/>
          </a:bodyPr>
          <a:lstStyle/>
          <a:p>
            <a:r>
              <a:rPr lang="en-IN" altLang="en-US" sz="1400" b="1" i="1" dirty="0">
                <a:solidFill>
                  <a:schemeClr val="bg1"/>
                </a:solidFill>
              </a:rPr>
              <a:t>REQUIREMENT</a:t>
            </a:r>
          </a:p>
        </p:txBody>
      </p:sp>
      <p:sp>
        <p:nvSpPr>
          <p:cNvPr id="32" name="TextBox 27"/>
          <p:cNvSpPr txBox="1">
            <a:spLocks noChangeArrowheads="1"/>
          </p:cNvSpPr>
          <p:nvPr/>
        </p:nvSpPr>
        <p:spPr bwMode="auto">
          <a:xfrm>
            <a:off x="7713683" y="6063441"/>
            <a:ext cx="1317284" cy="307777"/>
          </a:xfrm>
          <a:prstGeom prst="rect">
            <a:avLst/>
          </a:prstGeom>
          <a:solidFill>
            <a:schemeClr val="accent4">
              <a:lumMod val="60000"/>
              <a:lumOff val="40000"/>
            </a:schemeClr>
          </a:solidFill>
          <a:ln w="9525">
            <a:noFill/>
            <a:miter lim="800000"/>
            <a:headEnd/>
            <a:tailEnd/>
          </a:ln>
        </p:spPr>
        <p:txBody>
          <a:bodyPr wrap="none">
            <a:spAutoFit/>
          </a:bodyPr>
          <a:lstStyle/>
          <a:p>
            <a:r>
              <a:rPr lang="en-IN" altLang="en-US" sz="1400" b="1" i="1" dirty="0">
                <a:solidFill>
                  <a:schemeClr val="bg1"/>
                </a:solidFill>
              </a:rPr>
              <a:t>EFFECTIVENESS</a:t>
            </a:r>
          </a:p>
        </p:txBody>
      </p:sp>
      <p:pic>
        <p:nvPicPr>
          <p:cNvPr id="34" name="Picture 217090"/>
          <p:cNvPicPr>
            <a:picLocks noChangeAspect="1" noChangeArrowheads="1"/>
          </p:cNvPicPr>
          <p:nvPr/>
        </p:nvPicPr>
        <p:blipFill>
          <a:blip r:embed="rId2"/>
          <a:srcRect b="32436"/>
          <a:stretch>
            <a:fillRect/>
          </a:stretch>
        </p:blipFill>
        <p:spPr bwMode="auto">
          <a:xfrm>
            <a:off x="2798814" y="3622040"/>
            <a:ext cx="3859215" cy="2241519"/>
          </a:xfrm>
          <a:prstGeom prst="rect">
            <a:avLst/>
          </a:prstGeom>
          <a:ln>
            <a:headEnd/>
            <a:tailEnd/>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1039090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8">
            <a:extLst>
              <a:ext uri="{FF2B5EF4-FFF2-40B4-BE49-F238E27FC236}"/>
            </a:extLst>
          </p:cNvPr>
          <p:cNvSpPr txBox="1">
            <a:spLocks noChangeArrowheads="1"/>
          </p:cNvSpPr>
          <p:nvPr/>
        </p:nvSpPr>
        <p:spPr>
          <a:xfrm>
            <a:off x="-14287" y="160338"/>
            <a:ext cx="4586288" cy="373062"/>
          </a:xfrm>
          <a:prstGeom prst="rect">
            <a:avLst/>
          </a:prstGeom>
        </p:spPr>
        <p:txBody>
          <a:bodyPr/>
          <a:lstStyle/>
          <a:p>
            <a:pPr eaLnBrk="1" fontAlgn="auto" hangingPunct="1">
              <a:spcAft>
                <a:spcPts val="0"/>
              </a:spcAft>
              <a:defRPr/>
            </a:pPr>
            <a:r>
              <a:rPr lang="en-US" b="1" i="1" dirty="0">
                <a:latin typeface="Arial Narrow" panose="020B0606020202030204" pitchFamily="34" charset="0"/>
                <a:ea typeface="+mj-ea"/>
                <a:cs typeface="+mj-cs"/>
              </a:rPr>
              <a:t>Audit Team – Responsibilities &amp; Authorities</a:t>
            </a:r>
          </a:p>
        </p:txBody>
      </p:sp>
      <p:graphicFrame>
        <p:nvGraphicFramePr>
          <p:cNvPr id="3" name="Group 140">
            <a:extLst>
              <a:ext uri="{FF2B5EF4-FFF2-40B4-BE49-F238E27FC236}"/>
            </a:extLst>
          </p:cNvPr>
          <p:cNvGraphicFramePr>
            <a:graphicFrameLocks noGrp="1"/>
          </p:cNvGraphicFramePr>
          <p:nvPr>
            <p:extLst>
              <p:ext uri="{D42A27DB-BD31-4B8C-83A1-F6EECF244321}">
                <p14:modId xmlns:p14="http://schemas.microsoft.com/office/powerpoint/2010/main" val="2872284912"/>
              </p:ext>
            </p:extLst>
          </p:nvPr>
        </p:nvGraphicFramePr>
        <p:xfrm>
          <a:off x="176213" y="990600"/>
          <a:ext cx="8791575" cy="5329239"/>
        </p:xfrm>
        <a:graphic>
          <a:graphicData uri="http://schemas.openxmlformats.org/drawingml/2006/table">
            <a:tbl>
              <a:tblPr>
                <a:tableStyleId>{8A107856-5554-42FB-B03E-39F5DBC370BA}</a:tableStyleId>
              </a:tblPr>
              <a:tblGrid>
                <a:gridCol w="4639291">
                  <a:extLst>
                    <a:ext uri="{9D8B030D-6E8A-4147-A177-3AD203B41FA5}"/>
                  </a:extLst>
                </a:gridCol>
                <a:gridCol w="4152284">
                  <a:extLst>
                    <a:ext uri="{9D8B030D-6E8A-4147-A177-3AD203B41FA5}"/>
                  </a:extLst>
                </a:gridCol>
              </a:tblGrid>
              <a:tr h="3455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u="none" strike="noStrike" cap="none" normalizeH="0" baseline="0" dirty="0">
                          <a:ln>
                            <a:noFill/>
                          </a:ln>
                          <a:effectLst/>
                        </a:rPr>
                        <a:t>Audit Team Leader Responsibilities</a:t>
                      </a:r>
                      <a:endParaRPr kumimoji="0" lang="en-US" sz="1400" b="1" i="0" u="none" strike="noStrike" cap="none" normalizeH="0" baseline="0" dirty="0">
                        <a:ln>
                          <a:noFill/>
                        </a:ln>
                        <a:solidFill>
                          <a:schemeClr val="bg1"/>
                        </a:solidFill>
                        <a:effectLst/>
                        <a:latin typeface="Arial" pitchFamily="34" charset="0"/>
                        <a:cs typeface="Arial" pitchFamily="34" charset="0"/>
                      </a:endParaRPr>
                    </a:p>
                  </a:txBody>
                  <a:tcPr marL="91438" marR="91438" marT="45724" marB="4572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u="none" strike="noStrike" cap="none" normalizeH="0" baseline="0" dirty="0">
                          <a:ln>
                            <a:noFill/>
                          </a:ln>
                          <a:effectLst/>
                        </a:rPr>
                        <a:t>    Auditor Responsibilities </a:t>
                      </a:r>
                      <a:endParaRPr kumimoji="0" lang="en-US" sz="1400" b="1" i="0" u="none" strike="noStrike" cap="none" normalizeH="0" baseline="0" dirty="0">
                        <a:ln>
                          <a:noFill/>
                        </a:ln>
                        <a:solidFill>
                          <a:schemeClr val="bg1"/>
                        </a:solidFill>
                        <a:effectLst/>
                        <a:latin typeface="Arial" pitchFamily="34" charset="0"/>
                        <a:cs typeface="Arial" pitchFamily="34" charset="0"/>
                      </a:endParaRPr>
                    </a:p>
                  </a:txBody>
                  <a:tcPr marL="91438" marR="91438" marT="45724" marB="45724" horzOverflow="overflow"/>
                </a:tc>
                <a:extLst>
                  <a:ext uri="{0D108BD9-81ED-4DB2-BD59-A6C34878D82A}"/>
                </a:extLst>
              </a:tr>
              <a:tr h="7775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300" u="none" strike="noStrike" cap="none" normalizeH="0" baseline="0" dirty="0">
                          <a:ln>
                            <a:noFill/>
                          </a:ln>
                          <a:effectLst/>
                        </a:rPr>
                        <a:t>All the responsibilities of an Auditor , are to be adhered to as mentioned:-</a:t>
                      </a:r>
                      <a:r>
                        <a:rPr kumimoji="0" lang="en-US" sz="1300" u="none" strike="noStrike" cap="none" normalizeH="0" baseline="0" dirty="0">
                          <a:ln>
                            <a:noFill/>
                          </a:ln>
                          <a:effectLst/>
                          <a:sym typeface="Wingdings" pitchFamily="2" charset="2"/>
                        </a:rPr>
                        <a:t> </a:t>
                      </a:r>
                      <a:endParaRPr kumimoji="0" lang="en-US" sz="1300" b="0" i="0" u="none" strike="noStrike" cap="none" normalizeH="0" baseline="0" dirty="0">
                        <a:ln>
                          <a:noFill/>
                        </a:ln>
                        <a:solidFill>
                          <a:schemeClr val="tx1"/>
                        </a:solidFill>
                        <a:effectLst/>
                        <a:latin typeface="Arial" pitchFamily="34" charset="0"/>
                        <a:cs typeface="Arial" pitchFamily="34" charset="0"/>
                      </a:endParaRPr>
                    </a:p>
                  </a:txBody>
                  <a:tcPr marL="91438" marR="91438" marT="45724" marB="45724" horzOverflow="overflow"/>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1300" u="none" strike="noStrike" cap="none" normalizeH="0" baseline="0" dirty="0">
                          <a:ln>
                            <a:noFill/>
                          </a:ln>
                          <a:effectLst/>
                        </a:rPr>
                        <a:t>Conduct the audit of processes allotted in the Audit Plan, keeping the scope of Audit in mind…as per defined procedures of Audit.</a:t>
                      </a:r>
                      <a:endParaRPr kumimoji="0" lang="en-US" sz="1300" b="0" i="0" u="none" strike="noStrike" cap="none" normalizeH="0" baseline="0" dirty="0">
                        <a:ln>
                          <a:noFill/>
                        </a:ln>
                        <a:solidFill>
                          <a:schemeClr val="tx1"/>
                        </a:solidFill>
                        <a:effectLst/>
                        <a:latin typeface="Arial" pitchFamily="34" charset="0"/>
                        <a:cs typeface="Arial" pitchFamily="34" charset="0"/>
                      </a:endParaRPr>
                    </a:p>
                  </a:txBody>
                  <a:tcPr marL="91438" marR="91438" marT="45724" marB="45724" horzOverflow="overflow"/>
                </a:tc>
                <a:extLst>
                  <a:ext uri="{0D108BD9-81ED-4DB2-BD59-A6C34878D82A}"/>
                </a:extLst>
              </a:tr>
              <a:tr h="77751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1300" u="none" strike="noStrike" cap="none" normalizeH="0" baseline="0" dirty="0">
                          <a:ln>
                            <a:noFill/>
                          </a:ln>
                          <a:effectLst/>
                        </a:rPr>
                        <a:t>To control the complete Audit as per Audit Plan &amp; to ensure the Time Management &amp; Discipline is maintained during the entire life cycle of Audit.</a:t>
                      </a:r>
                      <a:endParaRPr kumimoji="0" lang="en-US" sz="1300" b="0" i="0" u="none" strike="noStrike" cap="none" normalizeH="0" baseline="0" dirty="0">
                        <a:ln>
                          <a:noFill/>
                        </a:ln>
                        <a:solidFill>
                          <a:srgbClr val="000099"/>
                        </a:solidFill>
                        <a:effectLst/>
                        <a:latin typeface="Arial" pitchFamily="34" charset="0"/>
                        <a:cs typeface="Arial" pitchFamily="34" charset="0"/>
                      </a:endParaRPr>
                    </a:p>
                  </a:txBody>
                  <a:tcPr marL="91438" marR="91438" marT="45724" marB="45724" horzOverflow="overflow"/>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1300" u="none" strike="noStrike" cap="none" normalizeH="0" baseline="0" dirty="0">
                          <a:ln>
                            <a:noFill/>
                          </a:ln>
                          <a:effectLst/>
                        </a:rPr>
                        <a:t>Control the Audit process in the area allotted  and maintain  Confidentiality, Integrity &amp; Availability of the information of evidences. </a:t>
                      </a:r>
                      <a:endParaRPr kumimoji="0" lang="en-US" sz="1300" b="0" i="0" u="none" strike="noStrike" cap="none" normalizeH="0" baseline="0" dirty="0">
                        <a:ln>
                          <a:noFill/>
                        </a:ln>
                        <a:solidFill>
                          <a:schemeClr val="tx1"/>
                        </a:solidFill>
                        <a:effectLst/>
                        <a:latin typeface="Arial" pitchFamily="34" charset="0"/>
                        <a:cs typeface="Arial" pitchFamily="34" charset="0"/>
                      </a:endParaRPr>
                    </a:p>
                  </a:txBody>
                  <a:tcPr marL="91438" marR="91438" marT="45724" marB="45724" horzOverflow="overflow"/>
                </a:tc>
                <a:extLst>
                  <a:ext uri="{0D108BD9-81ED-4DB2-BD59-A6C34878D82A}"/>
                </a:extLst>
              </a:tr>
              <a:tr h="77751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1300" u="none" strike="noStrike" cap="none" normalizeH="0" baseline="0" dirty="0">
                          <a:ln>
                            <a:noFill/>
                          </a:ln>
                          <a:effectLst/>
                        </a:rPr>
                        <a:t>Ensure all the processes of the Audit Scope is covered and decide for any changes based on the audit outcome, if need be, without effecting the scope.</a:t>
                      </a:r>
                      <a:endParaRPr kumimoji="0" lang="en-US" sz="1300" b="0" i="0" u="none" strike="noStrike" cap="none" normalizeH="0" baseline="0" dirty="0">
                        <a:ln>
                          <a:noFill/>
                        </a:ln>
                        <a:solidFill>
                          <a:srgbClr val="000099"/>
                        </a:solidFill>
                        <a:effectLst/>
                        <a:latin typeface="Arial" pitchFamily="34" charset="0"/>
                        <a:cs typeface="Arial" pitchFamily="34" charset="0"/>
                      </a:endParaRPr>
                    </a:p>
                  </a:txBody>
                  <a:tcPr marL="91438" marR="91438" marT="45724" marB="45724" horzOverflow="overflow"/>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1300" u="none" strike="noStrike" cap="none" normalizeH="0" baseline="0" dirty="0">
                          <a:ln>
                            <a:noFill/>
                          </a:ln>
                          <a:effectLst/>
                        </a:rPr>
                        <a:t>Practicing Good Qualities of the Auditor, keeping in mind the bad Qualities (in mind, - not practice), during Audit.</a:t>
                      </a:r>
                      <a:endParaRPr kumimoji="0" lang="en-US" sz="1300" b="0" i="0" u="none" strike="noStrike" cap="none" normalizeH="0" baseline="0" dirty="0">
                        <a:ln>
                          <a:noFill/>
                        </a:ln>
                        <a:solidFill>
                          <a:schemeClr val="tx1"/>
                        </a:solidFill>
                        <a:effectLst/>
                        <a:latin typeface="Arial" pitchFamily="34" charset="0"/>
                        <a:cs typeface="Arial" pitchFamily="34" charset="0"/>
                      </a:endParaRPr>
                    </a:p>
                  </a:txBody>
                  <a:tcPr marL="91438" marR="91438" marT="45724" marB="45724" horzOverflow="overflow"/>
                </a:tc>
                <a:extLst>
                  <a:ext uri="{0D108BD9-81ED-4DB2-BD59-A6C34878D82A}"/>
                </a:extLst>
              </a:tr>
              <a:tr h="998195">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1300" u="none" strike="noStrike" cap="none" normalizeH="0" baseline="0" dirty="0">
                          <a:ln>
                            <a:noFill/>
                          </a:ln>
                          <a:effectLst/>
                        </a:rPr>
                        <a:t>Guide the audit team in building team work and help in bringing maturity in each Auditor – developing good audit practices in reference to live Audit surroundings.</a:t>
                      </a:r>
                      <a:endParaRPr kumimoji="0" lang="en-US" sz="1300" b="0" i="0" u="none" strike="noStrike" cap="none" normalizeH="0" baseline="0" dirty="0">
                        <a:ln>
                          <a:noFill/>
                        </a:ln>
                        <a:solidFill>
                          <a:srgbClr val="000099"/>
                        </a:solidFill>
                        <a:effectLst/>
                        <a:latin typeface="Arial" pitchFamily="34" charset="0"/>
                        <a:cs typeface="Arial" pitchFamily="34" charset="0"/>
                      </a:endParaRPr>
                    </a:p>
                  </a:txBody>
                  <a:tcPr marL="91438" marR="91438" marT="45724" marB="45724" horzOverflow="overflow"/>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1300" u="none" strike="noStrike" cap="none" normalizeH="0" baseline="0" dirty="0">
                          <a:ln>
                            <a:noFill/>
                          </a:ln>
                          <a:effectLst/>
                        </a:rPr>
                        <a:t>During the audit process, noting the positive as well as non-conformities (with objective evidences) in the prescribed audit documents of the Audit procedure.</a:t>
                      </a:r>
                      <a:endParaRPr kumimoji="0" lang="en-US" sz="1300" b="0" i="0" u="none" strike="noStrike" cap="none" normalizeH="0" baseline="0" dirty="0">
                        <a:ln>
                          <a:noFill/>
                        </a:ln>
                        <a:solidFill>
                          <a:schemeClr val="tx1"/>
                        </a:solidFill>
                        <a:effectLst/>
                        <a:latin typeface="Arial" pitchFamily="34" charset="0"/>
                        <a:cs typeface="Arial" pitchFamily="34" charset="0"/>
                      </a:endParaRPr>
                    </a:p>
                  </a:txBody>
                  <a:tcPr marL="91438" marR="91438" marT="45724" marB="45724" horzOverflow="overflow"/>
                </a:tc>
                <a:extLst>
                  <a:ext uri="{0D108BD9-81ED-4DB2-BD59-A6C34878D82A}"/>
                </a:extLst>
              </a:tr>
              <a:tr h="777513">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1300" u="none" strike="noStrike" cap="none" normalizeH="0" baseline="0" dirty="0">
                          <a:ln>
                            <a:noFill/>
                          </a:ln>
                          <a:effectLst/>
                        </a:rPr>
                        <a:t>Review the Audit findings of the Auditors, before finalizing the same &amp; that there are sufficient evidences to prove the judgment.</a:t>
                      </a:r>
                      <a:endParaRPr kumimoji="0" lang="en-US" sz="1300" b="0" i="0" u="none" strike="noStrike" cap="none" normalizeH="0" baseline="0" dirty="0">
                        <a:ln>
                          <a:noFill/>
                        </a:ln>
                        <a:solidFill>
                          <a:srgbClr val="000099"/>
                        </a:solidFill>
                        <a:effectLst/>
                        <a:latin typeface="Arial" pitchFamily="34" charset="0"/>
                        <a:cs typeface="Arial" pitchFamily="34" charset="0"/>
                      </a:endParaRPr>
                    </a:p>
                  </a:txBody>
                  <a:tcPr marL="91438" marR="91438" marT="45724" marB="45724" horzOverflow="overflow"/>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1300" u="none" strike="noStrike" cap="none" normalizeH="0" baseline="0" dirty="0">
                          <a:ln>
                            <a:noFill/>
                          </a:ln>
                          <a:effectLst/>
                        </a:rPr>
                        <a:t>Practicing Good Communication within the Audit Team - exchanging the information and demonstrate good team work.</a:t>
                      </a:r>
                      <a:endParaRPr kumimoji="0" lang="en-US" sz="1300" b="0" i="0" u="none" strike="noStrike" cap="none" normalizeH="0" baseline="0" dirty="0">
                        <a:ln>
                          <a:noFill/>
                        </a:ln>
                        <a:solidFill>
                          <a:schemeClr val="tx1"/>
                        </a:solidFill>
                        <a:effectLst/>
                        <a:latin typeface="Arial" pitchFamily="34" charset="0"/>
                        <a:cs typeface="Arial" pitchFamily="34" charset="0"/>
                      </a:endParaRPr>
                    </a:p>
                  </a:txBody>
                  <a:tcPr marL="91438" marR="91438" marT="45724" marB="45724" horzOverflow="overflow"/>
                </a:tc>
                <a:extLst>
                  <a:ext uri="{0D108BD9-81ED-4DB2-BD59-A6C34878D82A}"/>
                </a:extLst>
              </a:tr>
              <a:tr h="875432">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1300" u="none" strike="noStrike" cap="none" normalizeH="0" baseline="0" dirty="0">
                          <a:ln>
                            <a:noFill/>
                          </a:ln>
                          <a:effectLst/>
                        </a:rPr>
                        <a:t>Final authority in giving judgment on the outcome of the audit.</a:t>
                      </a:r>
                      <a:endParaRPr kumimoji="0" lang="en-US" sz="1300" b="0" i="0" u="none" strike="noStrike" cap="none" normalizeH="0" baseline="0" dirty="0">
                        <a:ln>
                          <a:noFill/>
                        </a:ln>
                        <a:solidFill>
                          <a:srgbClr val="000099"/>
                        </a:solidFill>
                        <a:effectLst/>
                        <a:latin typeface="Arial" pitchFamily="34" charset="0"/>
                        <a:cs typeface="Arial" pitchFamily="34" charset="0"/>
                      </a:endParaRPr>
                    </a:p>
                  </a:txBody>
                  <a:tcPr marL="91438" marR="91438" marT="45724" marB="45724" horzOverflow="overflow"/>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1300" u="none" strike="noStrike" cap="none" normalizeH="0" baseline="0" dirty="0">
                          <a:ln>
                            <a:noFill/>
                          </a:ln>
                          <a:effectLst/>
                        </a:rPr>
                        <a:t>Reconfirming the audit findings with the </a:t>
                      </a:r>
                      <a:r>
                        <a:rPr kumimoji="0" lang="en-US" sz="1300" u="none" strike="noStrike" cap="none" normalizeH="0" baseline="0" dirty="0" err="1">
                          <a:ln>
                            <a:noFill/>
                          </a:ln>
                          <a:effectLst/>
                        </a:rPr>
                        <a:t>auditee</a:t>
                      </a:r>
                      <a:r>
                        <a:rPr kumimoji="0" lang="en-US" sz="1300" u="none" strike="noStrike" cap="none" normalizeH="0" baseline="0" dirty="0">
                          <a:ln>
                            <a:noFill/>
                          </a:ln>
                          <a:effectLst/>
                        </a:rPr>
                        <a:t> or the process owner &amp; report to Audit Team leader, with objective evidences</a:t>
                      </a:r>
                      <a:endParaRPr kumimoji="0" lang="en-US" sz="1300" b="0" i="0" u="none" strike="noStrike" cap="none" normalizeH="0" baseline="0" dirty="0">
                        <a:ln>
                          <a:noFill/>
                        </a:ln>
                        <a:solidFill>
                          <a:schemeClr val="tx1"/>
                        </a:solidFill>
                        <a:effectLst/>
                        <a:latin typeface="Arial" pitchFamily="34" charset="0"/>
                        <a:cs typeface="Arial" pitchFamily="34" charset="0"/>
                      </a:endParaRPr>
                    </a:p>
                  </a:txBody>
                  <a:tcPr marL="91438" marR="91438" marT="45724" marB="45724" horzOverflow="overflow"/>
                </a:tc>
                <a:extLst>
                  <a:ext uri="{0D108BD9-81ED-4DB2-BD59-A6C34878D82A}"/>
                </a:extLst>
              </a:tr>
            </a:tbl>
          </a:graphicData>
        </a:graphic>
      </p:graphicFrame>
    </p:spTree>
    <p:extLst>
      <p:ext uri="{BB962C8B-B14F-4D97-AF65-F5344CB8AC3E}">
        <p14:creationId xmlns:p14="http://schemas.microsoft.com/office/powerpoint/2010/main" val="21039090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6555" y="1334187"/>
            <a:ext cx="1905000" cy="584775"/>
          </a:xfrm>
          <a:prstGeom prst="rect">
            <a:avLst/>
          </a:prstGeom>
          <a:solidFill>
            <a:schemeClr val="tx2">
              <a:lumMod val="60000"/>
              <a:lumOff val="40000"/>
            </a:schemeClr>
          </a:solidFill>
          <a:ln>
            <a:solidFill>
              <a:schemeClr val="accent2">
                <a:lumMod val="60000"/>
                <a:lumOff val="40000"/>
              </a:schemeClr>
            </a:solidFill>
          </a:ln>
        </p:spPr>
        <p:txBody>
          <a:bodyPr wrap="square">
            <a:spAutoFit/>
          </a:bodyPr>
          <a:lstStyle/>
          <a:p>
            <a:pPr algn="ctr">
              <a:defRPr/>
            </a:pPr>
            <a:r>
              <a:rPr lang="en-IN" sz="1600" dirty="0">
                <a:solidFill>
                  <a:schemeClr val="bg1"/>
                </a:solidFill>
              </a:rPr>
              <a:t>INDUSTRY SECTOR </a:t>
            </a:r>
            <a:r>
              <a:rPr lang="en-IN" sz="1600" dirty="0">
                <a:solidFill>
                  <a:srgbClr val="FFFF00"/>
                </a:solidFill>
              </a:rPr>
              <a:t>COMPETENCIES</a:t>
            </a:r>
          </a:p>
        </p:txBody>
      </p:sp>
      <p:sp>
        <p:nvSpPr>
          <p:cNvPr id="4" name="Rectangle 3"/>
          <p:cNvSpPr/>
          <p:nvPr/>
        </p:nvSpPr>
        <p:spPr>
          <a:xfrm>
            <a:off x="2436790" y="1322836"/>
            <a:ext cx="1905000" cy="584775"/>
          </a:xfrm>
          <a:prstGeom prst="rect">
            <a:avLst/>
          </a:prstGeom>
          <a:solidFill>
            <a:schemeClr val="tx2">
              <a:lumMod val="60000"/>
              <a:lumOff val="40000"/>
            </a:schemeClr>
          </a:solidFill>
          <a:ln>
            <a:solidFill>
              <a:schemeClr val="accent2">
                <a:lumMod val="60000"/>
                <a:lumOff val="40000"/>
              </a:schemeClr>
            </a:solidFill>
          </a:ln>
        </p:spPr>
        <p:txBody>
          <a:bodyPr wrap="square">
            <a:spAutoFit/>
          </a:bodyPr>
          <a:lstStyle/>
          <a:p>
            <a:pPr algn="ctr">
              <a:defRPr/>
            </a:pPr>
            <a:r>
              <a:rPr lang="en-IN" sz="1600" dirty="0">
                <a:solidFill>
                  <a:schemeClr val="bg1"/>
                </a:solidFill>
              </a:rPr>
              <a:t>INDUSTRY SECTOR </a:t>
            </a:r>
            <a:r>
              <a:rPr lang="en-IN" sz="1600" dirty="0">
                <a:solidFill>
                  <a:srgbClr val="FFFF00"/>
                </a:solidFill>
              </a:rPr>
              <a:t>CONTEXT</a:t>
            </a:r>
          </a:p>
        </p:txBody>
      </p:sp>
      <p:sp>
        <p:nvSpPr>
          <p:cNvPr id="5" name="Rectangle 4"/>
          <p:cNvSpPr/>
          <p:nvPr/>
        </p:nvSpPr>
        <p:spPr>
          <a:xfrm>
            <a:off x="6620814" y="3774113"/>
            <a:ext cx="1905000" cy="830997"/>
          </a:xfrm>
          <a:prstGeom prst="rect">
            <a:avLst/>
          </a:prstGeom>
          <a:solidFill>
            <a:schemeClr val="tx2">
              <a:lumMod val="60000"/>
              <a:lumOff val="40000"/>
            </a:schemeClr>
          </a:solidFill>
          <a:ln>
            <a:solidFill>
              <a:schemeClr val="accent2">
                <a:lumMod val="60000"/>
                <a:lumOff val="40000"/>
              </a:schemeClr>
            </a:solidFill>
          </a:ln>
        </p:spPr>
        <p:txBody>
          <a:bodyPr wrap="square">
            <a:spAutoFit/>
          </a:bodyPr>
          <a:lstStyle/>
          <a:p>
            <a:pPr algn="ctr">
              <a:defRPr/>
            </a:pPr>
            <a:r>
              <a:rPr lang="en-IN" sz="1600" dirty="0">
                <a:solidFill>
                  <a:schemeClr val="bg1"/>
                </a:solidFill>
              </a:rPr>
              <a:t>INDUSTRY SECTOR </a:t>
            </a:r>
            <a:r>
              <a:rPr lang="en-IN" sz="1600" dirty="0">
                <a:solidFill>
                  <a:srgbClr val="FFFF00"/>
                </a:solidFill>
              </a:rPr>
              <a:t>INTERPRETAIONS TO AUDIT CRITERIA</a:t>
            </a:r>
          </a:p>
        </p:txBody>
      </p:sp>
      <p:sp>
        <p:nvSpPr>
          <p:cNvPr id="6" name="Rectangle 5"/>
          <p:cNvSpPr/>
          <p:nvPr/>
        </p:nvSpPr>
        <p:spPr>
          <a:xfrm>
            <a:off x="4538729" y="1332650"/>
            <a:ext cx="1905000" cy="830997"/>
          </a:xfrm>
          <a:prstGeom prst="rect">
            <a:avLst/>
          </a:prstGeom>
          <a:solidFill>
            <a:schemeClr val="tx2">
              <a:lumMod val="60000"/>
              <a:lumOff val="40000"/>
            </a:schemeClr>
          </a:solidFill>
          <a:ln>
            <a:solidFill>
              <a:schemeClr val="accent2">
                <a:lumMod val="60000"/>
                <a:lumOff val="40000"/>
              </a:schemeClr>
            </a:solidFill>
          </a:ln>
        </p:spPr>
        <p:txBody>
          <a:bodyPr wrap="square">
            <a:spAutoFit/>
          </a:bodyPr>
          <a:lstStyle/>
          <a:p>
            <a:pPr algn="ctr">
              <a:defRPr/>
            </a:pPr>
            <a:r>
              <a:rPr lang="en-IN" sz="1600" dirty="0">
                <a:solidFill>
                  <a:schemeClr val="bg1"/>
                </a:solidFill>
              </a:rPr>
              <a:t>INDUSTRY SECTOR </a:t>
            </a:r>
            <a:r>
              <a:rPr lang="en-IN" sz="1600" dirty="0">
                <a:solidFill>
                  <a:srgbClr val="FFFF00"/>
                </a:solidFill>
              </a:rPr>
              <a:t>INTERESTED PARTY REQUIREMENTS</a:t>
            </a:r>
          </a:p>
        </p:txBody>
      </p:sp>
      <p:sp>
        <p:nvSpPr>
          <p:cNvPr id="7" name="Rectangle 6"/>
          <p:cNvSpPr/>
          <p:nvPr/>
        </p:nvSpPr>
        <p:spPr>
          <a:xfrm>
            <a:off x="6620814" y="1334187"/>
            <a:ext cx="1905000" cy="584775"/>
          </a:xfrm>
          <a:prstGeom prst="rect">
            <a:avLst/>
          </a:prstGeom>
          <a:solidFill>
            <a:schemeClr val="tx2">
              <a:lumMod val="60000"/>
              <a:lumOff val="40000"/>
            </a:schemeClr>
          </a:solidFill>
          <a:ln>
            <a:solidFill>
              <a:schemeClr val="accent2">
                <a:lumMod val="60000"/>
                <a:lumOff val="40000"/>
              </a:schemeClr>
            </a:solidFill>
          </a:ln>
        </p:spPr>
        <p:txBody>
          <a:bodyPr wrap="square">
            <a:spAutoFit/>
          </a:bodyPr>
          <a:lstStyle/>
          <a:p>
            <a:pPr algn="ctr">
              <a:defRPr/>
            </a:pPr>
            <a:r>
              <a:rPr lang="en-IN" sz="1600" dirty="0">
                <a:solidFill>
                  <a:schemeClr val="bg1"/>
                </a:solidFill>
              </a:rPr>
              <a:t>INDUSTRY SECTOR </a:t>
            </a:r>
          </a:p>
          <a:p>
            <a:pPr algn="ctr">
              <a:defRPr/>
            </a:pPr>
            <a:r>
              <a:rPr lang="en-IN" sz="1600" dirty="0">
                <a:solidFill>
                  <a:srgbClr val="FFFF00"/>
                </a:solidFill>
              </a:rPr>
              <a:t>RISKS</a:t>
            </a:r>
          </a:p>
        </p:txBody>
      </p:sp>
      <p:sp>
        <p:nvSpPr>
          <p:cNvPr id="8" name="Rectangle 7"/>
          <p:cNvSpPr/>
          <p:nvPr/>
        </p:nvSpPr>
        <p:spPr>
          <a:xfrm>
            <a:off x="317143" y="2500333"/>
            <a:ext cx="1905000" cy="1077218"/>
          </a:xfrm>
          <a:prstGeom prst="rect">
            <a:avLst/>
          </a:prstGeom>
          <a:solidFill>
            <a:schemeClr val="tx2">
              <a:lumMod val="60000"/>
              <a:lumOff val="40000"/>
            </a:schemeClr>
          </a:solidFill>
          <a:ln>
            <a:solidFill>
              <a:schemeClr val="accent2">
                <a:lumMod val="60000"/>
                <a:lumOff val="40000"/>
              </a:schemeClr>
            </a:solidFill>
          </a:ln>
        </p:spPr>
        <p:txBody>
          <a:bodyPr wrap="square">
            <a:spAutoFit/>
          </a:bodyPr>
          <a:lstStyle/>
          <a:p>
            <a:pPr algn="ctr">
              <a:defRPr/>
            </a:pPr>
            <a:r>
              <a:rPr lang="en-IN" sz="1600" dirty="0">
                <a:solidFill>
                  <a:srgbClr val="FFFF00"/>
                </a:solidFill>
              </a:rPr>
              <a:t>AUDITING PRINCIPLES APPLICATION TO </a:t>
            </a:r>
          </a:p>
          <a:p>
            <a:pPr algn="ctr">
              <a:defRPr/>
            </a:pPr>
            <a:r>
              <a:rPr lang="en-IN" sz="1600" dirty="0">
                <a:solidFill>
                  <a:schemeClr val="bg1"/>
                </a:solidFill>
              </a:rPr>
              <a:t>INDUSTRY SECTOR</a:t>
            </a:r>
            <a:endParaRPr lang="en-IN" sz="1600" dirty="0">
              <a:solidFill>
                <a:srgbClr val="FFFF00"/>
              </a:solidFill>
            </a:endParaRPr>
          </a:p>
        </p:txBody>
      </p:sp>
      <p:sp>
        <p:nvSpPr>
          <p:cNvPr id="9" name="Rectangle 8"/>
          <p:cNvSpPr/>
          <p:nvPr/>
        </p:nvSpPr>
        <p:spPr>
          <a:xfrm>
            <a:off x="286555" y="3761236"/>
            <a:ext cx="1905000" cy="830997"/>
          </a:xfrm>
          <a:prstGeom prst="rect">
            <a:avLst/>
          </a:prstGeom>
          <a:solidFill>
            <a:schemeClr val="tx2">
              <a:lumMod val="60000"/>
              <a:lumOff val="40000"/>
            </a:schemeClr>
          </a:solidFill>
          <a:ln>
            <a:solidFill>
              <a:schemeClr val="accent2">
                <a:lumMod val="60000"/>
                <a:lumOff val="40000"/>
              </a:schemeClr>
            </a:solidFill>
          </a:ln>
        </p:spPr>
        <p:txBody>
          <a:bodyPr wrap="square">
            <a:spAutoFit/>
          </a:bodyPr>
          <a:lstStyle/>
          <a:p>
            <a:pPr algn="ctr">
              <a:defRPr/>
            </a:pPr>
            <a:r>
              <a:rPr lang="en-IN" sz="1600" dirty="0">
                <a:solidFill>
                  <a:schemeClr val="bg1"/>
                </a:solidFill>
              </a:rPr>
              <a:t>INDUSTRY SECTOR </a:t>
            </a:r>
            <a:r>
              <a:rPr lang="en-IN" sz="1600" dirty="0">
                <a:solidFill>
                  <a:srgbClr val="FFFF00"/>
                </a:solidFill>
              </a:rPr>
              <a:t>ACCEPTANCE CRITERIA</a:t>
            </a:r>
          </a:p>
        </p:txBody>
      </p:sp>
      <p:sp>
        <p:nvSpPr>
          <p:cNvPr id="10" name="Rectangle 9"/>
          <p:cNvSpPr/>
          <p:nvPr/>
        </p:nvSpPr>
        <p:spPr>
          <a:xfrm>
            <a:off x="6620814" y="2500334"/>
            <a:ext cx="1905000" cy="584775"/>
          </a:xfrm>
          <a:prstGeom prst="rect">
            <a:avLst/>
          </a:prstGeom>
          <a:solidFill>
            <a:schemeClr val="tx2">
              <a:lumMod val="60000"/>
              <a:lumOff val="40000"/>
            </a:schemeClr>
          </a:solidFill>
          <a:ln>
            <a:solidFill>
              <a:schemeClr val="accent2">
                <a:lumMod val="60000"/>
                <a:lumOff val="40000"/>
              </a:schemeClr>
            </a:solidFill>
          </a:ln>
        </p:spPr>
        <p:txBody>
          <a:bodyPr wrap="square">
            <a:spAutoFit/>
          </a:bodyPr>
          <a:lstStyle/>
          <a:p>
            <a:pPr algn="ctr">
              <a:defRPr/>
            </a:pPr>
            <a:r>
              <a:rPr lang="en-IN" sz="1600" dirty="0">
                <a:solidFill>
                  <a:schemeClr val="bg1"/>
                </a:solidFill>
              </a:rPr>
              <a:t>INDUSTRY SECTOR </a:t>
            </a:r>
            <a:r>
              <a:rPr lang="en-IN" sz="1600" dirty="0">
                <a:solidFill>
                  <a:srgbClr val="FFFF00"/>
                </a:solidFill>
              </a:rPr>
              <a:t>REGULATIONS</a:t>
            </a:r>
          </a:p>
        </p:txBody>
      </p:sp>
      <p:sp>
        <p:nvSpPr>
          <p:cNvPr id="12" name="Rectangle 11"/>
          <p:cNvSpPr/>
          <p:nvPr/>
        </p:nvSpPr>
        <p:spPr>
          <a:xfrm>
            <a:off x="6646572" y="5043754"/>
            <a:ext cx="1905000" cy="584775"/>
          </a:xfrm>
          <a:prstGeom prst="rect">
            <a:avLst/>
          </a:prstGeom>
          <a:solidFill>
            <a:schemeClr val="tx2">
              <a:lumMod val="60000"/>
              <a:lumOff val="40000"/>
            </a:schemeClr>
          </a:solidFill>
          <a:ln>
            <a:solidFill>
              <a:schemeClr val="accent2">
                <a:lumMod val="60000"/>
                <a:lumOff val="40000"/>
              </a:schemeClr>
            </a:solidFill>
          </a:ln>
        </p:spPr>
        <p:txBody>
          <a:bodyPr wrap="square">
            <a:spAutoFit/>
          </a:bodyPr>
          <a:lstStyle/>
          <a:p>
            <a:pPr algn="ctr">
              <a:defRPr/>
            </a:pPr>
            <a:r>
              <a:rPr lang="en-IN" sz="1600" dirty="0">
                <a:solidFill>
                  <a:schemeClr val="bg1"/>
                </a:solidFill>
              </a:rPr>
              <a:t>INDUSTRY SECTOR </a:t>
            </a:r>
            <a:r>
              <a:rPr lang="en-IN" sz="1600" dirty="0">
                <a:solidFill>
                  <a:srgbClr val="FFFF00"/>
                </a:solidFill>
              </a:rPr>
              <a:t>AUDIT REPORTING</a:t>
            </a:r>
          </a:p>
        </p:txBody>
      </p:sp>
      <p:sp>
        <p:nvSpPr>
          <p:cNvPr id="13" name="Rectangle 12"/>
          <p:cNvSpPr/>
          <p:nvPr/>
        </p:nvSpPr>
        <p:spPr>
          <a:xfrm>
            <a:off x="4520484" y="5063074"/>
            <a:ext cx="1905000" cy="830997"/>
          </a:xfrm>
          <a:prstGeom prst="rect">
            <a:avLst/>
          </a:prstGeom>
          <a:solidFill>
            <a:schemeClr val="tx2">
              <a:lumMod val="60000"/>
              <a:lumOff val="40000"/>
            </a:schemeClr>
          </a:solidFill>
          <a:ln>
            <a:solidFill>
              <a:schemeClr val="accent2">
                <a:lumMod val="60000"/>
                <a:lumOff val="40000"/>
              </a:schemeClr>
            </a:solidFill>
          </a:ln>
        </p:spPr>
        <p:txBody>
          <a:bodyPr wrap="square">
            <a:spAutoFit/>
          </a:bodyPr>
          <a:lstStyle/>
          <a:p>
            <a:pPr algn="ctr">
              <a:defRPr/>
            </a:pPr>
            <a:r>
              <a:rPr lang="en-IN" sz="1600" dirty="0">
                <a:solidFill>
                  <a:schemeClr val="bg1"/>
                </a:solidFill>
              </a:rPr>
              <a:t>INDUSTRY SECTOR </a:t>
            </a:r>
            <a:r>
              <a:rPr lang="en-IN" sz="1600" dirty="0">
                <a:solidFill>
                  <a:srgbClr val="FFFF00"/>
                </a:solidFill>
              </a:rPr>
              <a:t>AUDIT CONCLUSION JUDGEMENT</a:t>
            </a:r>
          </a:p>
        </p:txBody>
      </p:sp>
      <p:sp>
        <p:nvSpPr>
          <p:cNvPr id="14" name="Rectangle 13"/>
          <p:cNvSpPr/>
          <p:nvPr/>
        </p:nvSpPr>
        <p:spPr>
          <a:xfrm>
            <a:off x="2420155" y="5063074"/>
            <a:ext cx="1905000" cy="1077218"/>
          </a:xfrm>
          <a:prstGeom prst="rect">
            <a:avLst/>
          </a:prstGeom>
          <a:solidFill>
            <a:schemeClr val="tx2">
              <a:lumMod val="60000"/>
              <a:lumOff val="40000"/>
            </a:schemeClr>
          </a:solidFill>
          <a:ln>
            <a:solidFill>
              <a:schemeClr val="accent2">
                <a:lumMod val="60000"/>
                <a:lumOff val="40000"/>
              </a:schemeClr>
            </a:solidFill>
          </a:ln>
        </p:spPr>
        <p:txBody>
          <a:bodyPr wrap="square">
            <a:spAutoFit/>
          </a:bodyPr>
          <a:lstStyle/>
          <a:p>
            <a:pPr algn="ctr">
              <a:defRPr/>
            </a:pPr>
            <a:r>
              <a:rPr lang="en-IN" sz="1600" dirty="0">
                <a:solidFill>
                  <a:schemeClr val="bg1"/>
                </a:solidFill>
              </a:rPr>
              <a:t>INDUSTRY SECTOR </a:t>
            </a:r>
            <a:r>
              <a:rPr lang="en-IN" sz="1600" dirty="0">
                <a:solidFill>
                  <a:srgbClr val="FFFF00"/>
                </a:solidFill>
              </a:rPr>
              <a:t>SYSTEM EFFECTIVNES JUDGEMENT</a:t>
            </a:r>
          </a:p>
        </p:txBody>
      </p:sp>
      <p:sp>
        <p:nvSpPr>
          <p:cNvPr id="15" name="Rectangle 14"/>
          <p:cNvSpPr/>
          <p:nvPr/>
        </p:nvSpPr>
        <p:spPr>
          <a:xfrm>
            <a:off x="317143" y="5053415"/>
            <a:ext cx="1905000" cy="584775"/>
          </a:xfrm>
          <a:prstGeom prst="rect">
            <a:avLst/>
          </a:prstGeom>
          <a:solidFill>
            <a:schemeClr val="tx2">
              <a:lumMod val="60000"/>
              <a:lumOff val="40000"/>
            </a:schemeClr>
          </a:solidFill>
          <a:ln>
            <a:solidFill>
              <a:schemeClr val="accent2">
                <a:lumMod val="60000"/>
                <a:lumOff val="40000"/>
              </a:schemeClr>
            </a:solidFill>
          </a:ln>
        </p:spPr>
        <p:txBody>
          <a:bodyPr wrap="square">
            <a:spAutoFit/>
          </a:bodyPr>
          <a:lstStyle/>
          <a:p>
            <a:pPr algn="ctr">
              <a:defRPr/>
            </a:pPr>
            <a:r>
              <a:rPr lang="en-IN" sz="1600" dirty="0">
                <a:solidFill>
                  <a:schemeClr val="bg1"/>
                </a:solidFill>
              </a:rPr>
              <a:t>INDUSTRY SECTOR </a:t>
            </a:r>
            <a:r>
              <a:rPr lang="en-IN" sz="1600" dirty="0">
                <a:solidFill>
                  <a:srgbClr val="FFFF00"/>
                </a:solidFill>
              </a:rPr>
              <a:t>PRIORITIES</a:t>
            </a:r>
          </a:p>
        </p:txBody>
      </p:sp>
      <p:pic>
        <p:nvPicPr>
          <p:cNvPr id="16" name="Picture 9"/>
          <p:cNvPicPr>
            <a:picLocks noChangeAspect="1" noChangeArrowheads="1"/>
          </p:cNvPicPr>
          <p:nvPr/>
        </p:nvPicPr>
        <p:blipFill>
          <a:blip r:embed="rId2"/>
          <a:srcRect/>
          <a:stretch>
            <a:fillRect/>
          </a:stretch>
        </p:blipFill>
        <p:spPr bwMode="auto">
          <a:xfrm>
            <a:off x="2617793" y="2639844"/>
            <a:ext cx="3805382" cy="1965266"/>
          </a:xfrm>
          <a:prstGeom prst="rect">
            <a:avLst/>
          </a:prstGeom>
          <a:noFill/>
          <a:ln w="9525">
            <a:noFill/>
            <a:miter lim="800000"/>
            <a:headEnd/>
            <a:tailEnd/>
          </a:ln>
        </p:spPr>
      </p:pic>
      <p:sp>
        <p:nvSpPr>
          <p:cNvPr id="17" name="Rectangle 18">
            <a:extLst>
              <a:ext uri="{FF2B5EF4-FFF2-40B4-BE49-F238E27FC236}"/>
            </a:extLst>
          </p:cNvPr>
          <p:cNvSpPr txBox="1">
            <a:spLocks noChangeArrowheads="1"/>
          </p:cNvSpPr>
          <p:nvPr/>
        </p:nvSpPr>
        <p:spPr>
          <a:xfrm>
            <a:off x="231775" y="233106"/>
            <a:ext cx="2404263" cy="388938"/>
          </a:xfrm>
          <a:prstGeom prst="rect">
            <a:avLst/>
          </a:prstGeom>
          <a:solidFill>
            <a:schemeClr val="accent2">
              <a:lumMod val="60000"/>
              <a:lumOff val="40000"/>
            </a:schemeClr>
          </a:solidFill>
        </p:spPr>
        <p:style>
          <a:lnRef idx="1">
            <a:schemeClr val="accent1"/>
          </a:lnRef>
          <a:fillRef idx="2">
            <a:schemeClr val="accent1"/>
          </a:fillRef>
          <a:effectRef idx="1">
            <a:schemeClr val="accent1"/>
          </a:effectRef>
          <a:fontRef idx="minor">
            <a:schemeClr val="dk1"/>
          </a:fontRef>
        </p:style>
        <p:txBody>
          <a:bodyPr/>
          <a:lstStyle/>
          <a:p>
            <a:pPr eaLnBrk="1" fontAlgn="auto" hangingPunct="1">
              <a:spcAft>
                <a:spcPts val="0"/>
              </a:spcAft>
              <a:defRPr/>
            </a:pPr>
            <a:r>
              <a:rPr lang="en-US" sz="2000" b="1" i="1" dirty="0">
                <a:latin typeface="Arial Narrow" panose="020B0606020202030204" pitchFamily="34" charset="0"/>
                <a:ea typeface="+mj-ea"/>
                <a:cs typeface="+mj-cs"/>
              </a:rPr>
              <a:t>Auditor’s Knowledge</a:t>
            </a:r>
          </a:p>
        </p:txBody>
      </p:sp>
    </p:spTree>
    <p:extLst>
      <p:ext uri="{BB962C8B-B14F-4D97-AF65-F5344CB8AC3E}">
        <p14:creationId xmlns:p14="http://schemas.microsoft.com/office/powerpoint/2010/main" val="21039090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srcRect/>
          <a:stretch>
            <a:fillRect/>
          </a:stretch>
        </p:blipFill>
        <p:spPr bwMode="auto">
          <a:xfrm>
            <a:off x="6174422" y="1473200"/>
            <a:ext cx="2801303" cy="3178175"/>
          </a:xfrm>
          <a:prstGeom prst="rect">
            <a:avLst/>
          </a:prstGeom>
          <a:noFill/>
          <a:ln w="9525">
            <a:noFill/>
            <a:miter lim="800000"/>
            <a:headEnd/>
            <a:tailEnd/>
          </a:ln>
        </p:spPr>
      </p:pic>
      <p:sp>
        <p:nvSpPr>
          <p:cNvPr id="2" name="Rectangle 3"/>
          <p:cNvSpPr txBox="1">
            <a:spLocks noChangeArrowheads="1"/>
          </p:cNvSpPr>
          <p:nvPr/>
        </p:nvSpPr>
        <p:spPr bwMode="auto">
          <a:xfrm>
            <a:off x="228601" y="990600"/>
            <a:ext cx="7527924" cy="1800225"/>
          </a:xfrm>
          <a:prstGeom prst="rect">
            <a:avLst/>
          </a:prstGeom>
          <a:noFill/>
          <a:ln w="9525">
            <a:noFill/>
            <a:miter lim="800000"/>
            <a:headEnd/>
            <a:tailEnd/>
          </a:ln>
        </p:spPr>
        <p:txBody>
          <a:bodyPr/>
          <a:lstStyle/>
          <a:p>
            <a:pPr eaLnBrk="1" hangingPunct="1">
              <a:spcBef>
                <a:spcPct val="20000"/>
              </a:spcBef>
            </a:pPr>
            <a:r>
              <a:rPr lang="en-US" altLang="en-US" sz="1600" b="1" u="sng" dirty="0">
                <a:latin typeface="+mj-lt"/>
              </a:rPr>
              <a:t>Audit </a:t>
            </a:r>
            <a:r>
              <a:rPr lang="en-US" altLang="en-US" sz="1600" b="1" u="sng" dirty="0">
                <a:solidFill>
                  <a:schemeClr val="accent2"/>
                </a:solidFill>
                <a:latin typeface="+mj-lt"/>
              </a:rPr>
              <a:t>objectives</a:t>
            </a:r>
            <a:r>
              <a:rPr lang="en-US" altLang="en-US" sz="1600" b="1" u="sng" dirty="0">
                <a:latin typeface="+mj-lt"/>
              </a:rPr>
              <a:t> </a:t>
            </a:r>
            <a:r>
              <a:rPr lang="en-US" altLang="en-US" sz="1600" b="1" dirty="0">
                <a:latin typeface="+mj-lt"/>
              </a:rPr>
              <a:t>includes</a:t>
            </a:r>
            <a:r>
              <a:rPr lang="en-US" altLang="en-US" sz="1600" dirty="0">
                <a:latin typeface="+mj-lt"/>
              </a:rPr>
              <a:t>:</a:t>
            </a:r>
          </a:p>
          <a:p>
            <a:pPr marL="812800" lvl="1" indent="-276225" eaLnBrk="1" hangingPunct="1">
              <a:spcBef>
                <a:spcPct val="20000"/>
              </a:spcBef>
              <a:buFont typeface="Wingdings" pitchFamily="2" charset="2"/>
              <a:buChar char="§"/>
            </a:pPr>
            <a:r>
              <a:rPr lang="en-US" altLang="en-US" sz="1600" dirty="0">
                <a:latin typeface="+mj-lt"/>
              </a:rPr>
              <a:t>Determination of the </a:t>
            </a:r>
            <a:r>
              <a:rPr lang="en-US" altLang="en-US" sz="1600" u="sng" dirty="0">
                <a:solidFill>
                  <a:schemeClr val="accent2"/>
                </a:solidFill>
                <a:latin typeface="+mj-lt"/>
              </a:rPr>
              <a:t>extent of conformity of </a:t>
            </a:r>
            <a:r>
              <a:rPr lang="en-US" altLang="en-US" sz="1600" u="sng" dirty="0" smtClean="0">
                <a:solidFill>
                  <a:schemeClr val="accent2"/>
                </a:solidFill>
                <a:latin typeface="+mj-lt"/>
              </a:rPr>
              <a:t>ISMS </a:t>
            </a:r>
            <a:r>
              <a:rPr lang="en-US" altLang="en-US" sz="1600" u="sng" dirty="0">
                <a:solidFill>
                  <a:schemeClr val="accent2"/>
                </a:solidFill>
                <a:latin typeface="+mj-lt"/>
              </a:rPr>
              <a:t>with audit criteria</a:t>
            </a:r>
          </a:p>
          <a:p>
            <a:pPr marL="812800" lvl="1" indent="-276225" eaLnBrk="1" hangingPunct="1">
              <a:spcBef>
                <a:spcPct val="20000"/>
              </a:spcBef>
              <a:buFont typeface="Wingdings" pitchFamily="2" charset="2"/>
              <a:buChar char="§"/>
            </a:pPr>
            <a:r>
              <a:rPr lang="en-US" altLang="en-US" sz="1600" dirty="0">
                <a:latin typeface="+mj-lt"/>
              </a:rPr>
              <a:t>Evaluation of capability of </a:t>
            </a:r>
            <a:r>
              <a:rPr lang="en-US" altLang="en-US" sz="1600" dirty="0" smtClean="0">
                <a:latin typeface="+mj-lt"/>
              </a:rPr>
              <a:t>ISMS </a:t>
            </a:r>
            <a:r>
              <a:rPr lang="en-US" altLang="en-US" sz="1600" dirty="0">
                <a:latin typeface="+mj-lt"/>
              </a:rPr>
              <a:t>to ensure compliance with statutory, regulatory, and contractual requirements of customers </a:t>
            </a:r>
          </a:p>
          <a:p>
            <a:pPr marL="812800" lvl="1" indent="-276225" eaLnBrk="1" hangingPunct="1">
              <a:spcBef>
                <a:spcPct val="20000"/>
              </a:spcBef>
              <a:buFont typeface="Wingdings" pitchFamily="2" charset="2"/>
              <a:buChar char="§"/>
            </a:pPr>
            <a:r>
              <a:rPr lang="en-US" altLang="en-US" sz="1600" dirty="0">
                <a:latin typeface="+mj-lt"/>
              </a:rPr>
              <a:t>Evaluation of effectiveness of the </a:t>
            </a:r>
            <a:r>
              <a:rPr lang="en-US" altLang="en-US" sz="1600" dirty="0" smtClean="0">
                <a:latin typeface="+mj-lt"/>
              </a:rPr>
              <a:t>ISMS </a:t>
            </a:r>
            <a:r>
              <a:rPr lang="en-US" altLang="en-US" sz="1600" dirty="0">
                <a:latin typeface="+mj-lt"/>
              </a:rPr>
              <a:t>to meet its objectives</a:t>
            </a:r>
          </a:p>
          <a:p>
            <a:pPr marL="812800" lvl="1" indent="-276225" eaLnBrk="1" hangingPunct="1">
              <a:spcBef>
                <a:spcPct val="20000"/>
              </a:spcBef>
              <a:buFont typeface="Wingdings" pitchFamily="2" charset="2"/>
              <a:buChar char="§"/>
            </a:pPr>
            <a:r>
              <a:rPr lang="en-US" altLang="en-US" sz="1600" dirty="0">
                <a:latin typeface="+mj-lt"/>
              </a:rPr>
              <a:t>Identification of areas of improvement</a:t>
            </a:r>
          </a:p>
        </p:txBody>
      </p:sp>
      <p:sp>
        <p:nvSpPr>
          <p:cNvPr id="3" name="Rectangle 9">
            <a:extLst>
              <a:ext uri="{FF2B5EF4-FFF2-40B4-BE49-F238E27FC236}"/>
            </a:extLst>
          </p:cNvPr>
          <p:cNvSpPr txBox="1">
            <a:spLocks noChangeArrowheads="1"/>
          </p:cNvSpPr>
          <p:nvPr/>
        </p:nvSpPr>
        <p:spPr>
          <a:xfrm>
            <a:off x="228600" y="3071946"/>
            <a:ext cx="6156325" cy="1655762"/>
          </a:xfrm>
          <a:prstGeom prst="rect">
            <a:avLst/>
          </a:prstGeom>
        </p:spPr>
        <p:txBody>
          <a:bodyPr/>
          <a:lstStyle/>
          <a:p>
            <a:pPr eaLnBrk="1" fontAlgn="auto" hangingPunct="1">
              <a:spcBef>
                <a:spcPct val="20000"/>
              </a:spcBef>
              <a:spcAft>
                <a:spcPts val="0"/>
              </a:spcAft>
              <a:defRPr/>
            </a:pPr>
            <a:r>
              <a:rPr lang="en-US" sz="1600" b="1" u="sng" dirty="0">
                <a:latin typeface="+mj-lt"/>
              </a:rPr>
              <a:t>Audit </a:t>
            </a:r>
            <a:r>
              <a:rPr lang="en-US" sz="1600" b="1" u="sng" dirty="0">
                <a:solidFill>
                  <a:schemeClr val="accent2"/>
                </a:solidFill>
                <a:latin typeface="+mj-lt"/>
              </a:rPr>
              <a:t>scope</a:t>
            </a:r>
            <a:r>
              <a:rPr lang="en-US" sz="1600" b="1" u="sng" dirty="0">
                <a:latin typeface="+mj-lt"/>
              </a:rPr>
              <a:t> </a:t>
            </a:r>
            <a:r>
              <a:rPr lang="en-US" sz="1600" b="1" dirty="0">
                <a:latin typeface="+mj-lt"/>
              </a:rPr>
              <a:t>describes </a:t>
            </a:r>
            <a:r>
              <a:rPr lang="en-US" sz="1600" b="1" u="sng" dirty="0">
                <a:solidFill>
                  <a:schemeClr val="accent2"/>
                </a:solidFill>
                <a:latin typeface="+mj-lt"/>
              </a:rPr>
              <a:t>extent and boundaries </a:t>
            </a:r>
            <a:r>
              <a:rPr lang="en-US" sz="1600" b="1" u="sng" dirty="0">
                <a:latin typeface="+mj-lt"/>
              </a:rPr>
              <a:t>of audit</a:t>
            </a:r>
            <a:r>
              <a:rPr lang="en-US" sz="1600" dirty="0">
                <a:latin typeface="+mj-lt"/>
              </a:rPr>
              <a:t>:</a:t>
            </a:r>
          </a:p>
          <a:p>
            <a:pPr marL="900113" lvl="1" indent="-450850" eaLnBrk="1" fontAlgn="auto" hangingPunct="1">
              <a:spcBef>
                <a:spcPct val="20000"/>
              </a:spcBef>
              <a:spcAft>
                <a:spcPts val="0"/>
              </a:spcAft>
              <a:buFont typeface="Wingdings" pitchFamily="2" charset="2"/>
              <a:buChar char="§"/>
              <a:defRPr/>
            </a:pPr>
            <a:r>
              <a:rPr lang="en-US" sz="1600" dirty="0">
                <a:latin typeface="+mj-lt"/>
              </a:rPr>
              <a:t>Physical audit locations of Organization</a:t>
            </a:r>
          </a:p>
          <a:p>
            <a:pPr marL="900113" lvl="1" indent="-450850" eaLnBrk="1" fontAlgn="auto" hangingPunct="1">
              <a:spcBef>
                <a:spcPct val="20000"/>
              </a:spcBef>
              <a:spcAft>
                <a:spcPts val="0"/>
              </a:spcAft>
              <a:buFont typeface="Wingdings" pitchFamily="2" charset="2"/>
              <a:buChar char="§"/>
              <a:defRPr/>
            </a:pPr>
            <a:r>
              <a:rPr lang="en-US" sz="1600" dirty="0">
                <a:latin typeface="+mj-lt"/>
              </a:rPr>
              <a:t>Activities and processes</a:t>
            </a:r>
          </a:p>
          <a:p>
            <a:pPr marL="900113" lvl="1" indent="-450850" eaLnBrk="1" fontAlgn="auto" hangingPunct="1">
              <a:spcBef>
                <a:spcPct val="20000"/>
              </a:spcBef>
              <a:spcAft>
                <a:spcPts val="0"/>
              </a:spcAft>
              <a:buFont typeface="Wingdings" pitchFamily="2" charset="2"/>
              <a:buChar char="§"/>
              <a:defRPr/>
            </a:pPr>
            <a:r>
              <a:rPr lang="en-US" sz="1600" dirty="0">
                <a:latin typeface="+mj-lt"/>
              </a:rPr>
              <a:t>Time required for coverage of audit</a:t>
            </a:r>
          </a:p>
          <a:p>
            <a:pPr lvl="1" indent="-342900" eaLnBrk="1" fontAlgn="auto" hangingPunct="1">
              <a:spcBef>
                <a:spcPct val="20000"/>
              </a:spcBef>
              <a:spcAft>
                <a:spcPts val="0"/>
              </a:spcAft>
              <a:buFont typeface="Arial" pitchFamily="34" charset="0"/>
              <a:buChar char="–"/>
              <a:defRPr/>
            </a:pPr>
            <a:endParaRPr lang="en-US" sz="1600" dirty="0">
              <a:latin typeface="+mj-lt"/>
            </a:endParaRPr>
          </a:p>
        </p:txBody>
      </p:sp>
      <p:sp>
        <p:nvSpPr>
          <p:cNvPr id="4" name="Rectangle 18">
            <a:extLst>
              <a:ext uri="{FF2B5EF4-FFF2-40B4-BE49-F238E27FC236}"/>
            </a:extLst>
          </p:cNvPr>
          <p:cNvSpPr txBox="1">
            <a:spLocks noChangeArrowheads="1"/>
          </p:cNvSpPr>
          <p:nvPr/>
        </p:nvSpPr>
        <p:spPr>
          <a:xfrm>
            <a:off x="228600" y="116916"/>
            <a:ext cx="1766887" cy="501650"/>
          </a:xfrm>
          <a:prstGeom prst="rect">
            <a:avLst/>
          </a:prstGeom>
        </p:spPr>
        <p:txBody>
          <a:bodyPr/>
          <a:lstStyle/>
          <a:p>
            <a:pPr eaLnBrk="1" fontAlgn="auto" hangingPunct="1">
              <a:spcAft>
                <a:spcPts val="0"/>
              </a:spcAft>
              <a:defRPr/>
            </a:pPr>
            <a:r>
              <a:rPr lang="en-US" b="1" dirty="0">
                <a:latin typeface="+mj-lt"/>
                <a:ea typeface="+mj-ea"/>
                <a:cs typeface="+mj-cs"/>
              </a:rPr>
              <a:t>Audit Activities</a:t>
            </a:r>
          </a:p>
        </p:txBody>
      </p:sp>
      <p:sp>
        <p:nvSpPr>
          <p:cNvPr id="5" name="Rectangle 9">
            <a:extLst>
              <a:ext uri="{FF2B5EF4-FFF2-40B4-BE49-F238E27FC236}"/>
            </a:extLst>
          </p:cNvPr>
          <p:cNvSpPr txBox="1">
            <a:spLocks noChangeArrowheads="1"/>
          </p:cNvSpPr>
          <p:nvPr/>
        </p:nvSpPr>
        <p:spPr>
          <a:xfrm>
            <a:off x="274637" y="4651375"/>
            <a:ext cx="7024687" cy="1223962"/>
          </a:xfrm>
          <a:prstGeom prst="rect">
            <a:avLst/>
          </a:prstGeom>
        </p:spPr>
        <p:txBody>
          <a:bodyPr/>
          <a:lstStyle/>
          <a:p>
            <a:pPr eaLnBrk="1" fontAlgn="auto" hangingPunct="1">
              <a:spcBef>
                <a:spcPct val="20000"/>
              </a:spcBef>
              <a:spcAft>
                <a:spcPts val="0"/>
              </a:spcAft>
              <a:defRPr/>
            </a:pPr>
            <a:r>
              <a:rPr lang="en-US" sz="1600" b="1" u="sng" dirty="0">
                <a:latin typeface="+mj-lt"/>
              </a:rPr>
              <a:t>Audit </a:t>
            </a:r>
            <a:r>
              <a:rPr lang="en-US" sz="1600" b="1" u="sng" dirty="0">
                <a:solidFill>
                  <a:schemeClr val="accent2"/>
                </a:solidFill>
                <a:latin typeface="+mj-lt"/>
              </a:rPr>
              <a:t>criteria </a:t>
            </a:r>
            <a:r>
              <a:rPr lang="en-US" sz="1600" b="1" dirty="0">
                <a:latin typeface="+mj-lt"/>
              </a:rPr>
              <a:t>describes  </a:t>
            </a:r>
            <a:r>
              <a:rPr lang="en-US" sz="1600" b="1" dirty="0">
                <a:solidFill>
                  <a:schemeClr val="accent2"/>
                </a:solidFill>
                <a:latin typeface="+mj-lt"/>
              </a:rPr>
              <a:t>requirements of </a:t>
            </a:r>
            <a:r>
              <a:rPr lang="en-US" sz="1600" b="1" dirty="0" smtClean="0">
                <a:solidFill>
                  <a:schemeClr val="accent2"/>
                </a:solidFill>
                <a:latin typeface="+mj-lt"/>
              </a:rPr>
              <a:t>the Management </a:t>
            </a:r>
            <a:r>
              <a:rPr lang="en-US" sz="1600" b="1" dirty="0">
                <a:solidFill>
                  <a:schemeClr val="accent2"/>
                </a:solidFill>
                <a:latin typeface="+mj-lt"/>
              </a:rPr>
              <a:t>Systems</a:t>
            </a:r>
            <a:r>
              <a:rPr lang="en-US" sz="1600" b="1" dirty="0">
                <a:latin typeface="+mj-lt"/>
              </a:rPr>
              <a:t> for audit</a:t>
            </a:r>
            <a:r>
              <a:rPr lang="en-US" sz="1600" dirty="0">
                <a:latin typeface="+mj-lt"/>
              </a:rPr>
              <a:t>:</a:t>
            </a:r>
          </a:p>
          <a:p>
            <a:pPr marL="900113" lvl="1" indent="-450850" eaLnBrk="1" fontAlgn="auto" hangingPunct="1">
              <a:spcBef>
                <a:spcPct val="20000"/>
              </a:spcBef>
              <a:spcAft>
                <a:spcPts val="0"/>
              </a:spcAft>
              <a:buFont typeface="Wingdings" pitchFamily="2" charset="2"/>
              <a:buChar char="§"/>
              <a:defRPr/>
            </a:pPr>
            <a:r>
              <a:rPr lang="en-US" sz="1600" dirty="0">
                <a:latin typeface="+mj-lt"/>
              </a:rPr>
              <a:t>ISO 27001:2013 standard</a:t>
            </a:r>
          </a:p>
          <a:p>
            <a:pPr marL="900113" lvl="1" indent="-450850" eaLnBrk="1" fontAlgn="auto" hangingPunct="1">
              <a:spcBef>
                <a:spcPct val="20000"/>
              </a:spcBef>
              <a:spcAft>
                <a:spcPts val="0"/>
              </a:spcAft>
              <a:buFont typeface="Wingdings" pitchFamily="2" charset="2"/>
              <a:buChar char="§"/>
              <a:defRPr/>
            </a:pPr>
            <a:r>
              <a:rPr lang="en-US" sz="1600" dirty="0">
                <a:latin typeface="+mj-lt"/>
              </a:rPr>
              <a:t>Customer requirements</a:t>
            </a:r>
          </a:p>
          <a:p>
            <a:pPr marL="900113" lvl="1" indent="-450850" eaLnBrk="1" fontAlgn="auto" hangingPunct="1">
              <a:spcBef>
                <a:spcPct val="20000"/>
              </a:spcBef>
              <a:spcAft>
                <a:spcPts val="0"/>
              </a:spcAft>
              <a:buFont typeface="Wingdings" pitchFamily="2" charset="2"/>
              <a:buChar char="§"/>
              <a:defRPr/>
            </a:pPr>
            <a:r>
              <a:rPr lang="en-US" sz="1600" dirty="0">
                <a:latin typeface="+mj-lt"/>
              </a:rPr>
              <a:t>Legal requirements pertaining to product</a:t>
            </a:r>
          </a:p>
          <a:p>
            <a:pPr lvl="1" indent="-342900" eaLnBrk="1" fontAlgn="auto" hangingPunct="1">
              <a:spcBef>
                <a:spcPct val="20000"/>
              </a:spcBef>
              <a:spcAft>
                <a:spcPts val="0"/>
              </a:spcAft>
              <a:buFont typeface="Arial" pitchFamily="34" charset="0"/>
              <a:buChar char="–"/>
              <a:defRPr/>
            </a:pPr>
            <a:endParaRPr lang="en-US" sz="1600" dirty="0">
              <a:latin typeface="+mj-lt"/>
            </a:endParaRPr>
          </a:p>
        </p:txBody>
      </p:sp>
    </p:spTree>
    <p:extLst>
      <p:ext uri="{BB962C8B-B14F-4D97-AF65-F5344CB8AC3E}">
        <p14:creationId xmlns:p14="http://schemas.microsoft.com/office/powerpoint/2010/main" val="21039090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81000"/>
            <a:ext cx="3234219" cy="369332"/>
          </a:xfrm>
          <a:prstGeom prst="rect">
            <a:avLst/>
          </a:prstGeom>
        </p:spPr>
        <p:txBody>
          <a:bodyPr wrap="none">
            <a:spAutoFit/>
          </a:bodyPr>
          <a:lstStyle/>
          <a:p>
            <a:pPr>
              <a:defRPr/>
            </a:pPr>
            <a:r>
              <a:rPr lang="en-US" b="1" dirty="0">
                <a:solidFill>
                  <a:schemeClr val="tx2"/>
                </a:solidFill>
              </a:rPr>
              <a:t>Audit Activities – audit checklist</a:t>
            </a:r>
          </a:p>
        </p:txBody>
      </p:sp>
      <p:sp>
        <p:nvSpPr>
          <p:cNvPr id="3" name="Rectangle 2"/>
          <p:cNvSpPr/>
          <p:nvPr/>
        </p:nvSpPr>
        <p:spPr>
          <a:xfrm>
            <a:off x="457200" y="1066800"/>
            <a:ext cx="8001000" cy="2062103"/>
          </a:xfrm>
          <a:prstGeom prst="rect">
            <a:avLst/>
          </a:prstGeom>
        </p:spPr>
        <p:txBody>
          <a:bodyPr wrap="square">
            <a:spAutoFit/>
          </a:bodyPr>
          <a:lstStyle/>
          <a:p>
            <a:r>
              <a:rPr lang="en-US" altLang="en-US" sz="1600" dirty="0" smtClean="0"/>
              <a:t>1. Helps </a:t>
            </a:r>
            <a:r>
              <a:rPr lang="en-US" altLang="en-US" sz="1600" dirty="0"/>
              <a:t>auditor in logical sequence of the process</a:t>
            </a:r>
          </a:p>
          <a:p>
            <a:pPr marL="342900" indent="-342900"/>
            <a:endParaRPr lang="en-US" altLang="en-US" sz="1600" dirty="0"/>
          </a:p>
          <a:p>
            <a:pPr marL="342900" indent="-342900"/>
            <a:r>
              <a:rPr lang="en-US" altLang="en-US" sz="1600" dirty="0"/>
              <a:t>2. Ensures that auditor does not allow any point to be missed out</a:t>
            </a:r>
          </a:p>
          <a:p>
            <a:pPr marL="342900" indent="-342900"/>
            <a:endParaRPr lang="en-US" altLang="en-US" sz="1600" dirty="0"/>
          </a:p>
          <a:p>
            <a:pPr marL="342900" indent="-342900"/>
            <a:r>
              <a:rPr lang="en-US" altLang="en-US" sz="1600" dirty="0"/>
              <a:t>3. Gives guidance to auditor  to focus on the scope of the audit</a:t>
            </a:r>
          </a:p>
          <a:p>
            <a:pPr marL="342900" indent="-342900"/>
            <a:endParaRPr lang="en-US" altLang="en-US" sz="1600" dirty="0"/>
          </a:p>
          <a:p>
            <a:pPr marL="342900" indent="-342900"/>
            <a:r>
              <a:rPr lang="en-GB" altLang="en-US" sz="1600" dirty="0"/>
              <a:t>4. Checklists may lead to rigid adherence to pre-planned Questions</a:t>
            </a:r>
          </a:p>
          <a:p>
            <a:pPr marL="342900" indent="-342900"/>
            <a:endParaRPr lang="en-US" altLang="en-US" sz="1600" dirty="0"/>
          </a:p>
        </p:txBody>
      </p:sp>
      <p:sp>
        <p:nvSpPr>
          <p:cNvPr id="4" name="Rectangle 3"/>
          <p:cNvSpPr/>
          <p:nvPr/>
        </p:nvSpPr>
        <p:spPr>
          <a:xfrm>
            <a:off x="163132" y="3440737"/>
            <a:ext cx="2536848" cy="369332"/>
          </a:xfrm>
          <a:prstGeom prst="rect">
            <a:avLst/>
          </a:prstGeom>
        </p:spPr>
        <p:txBody>
          <a:bodyPr wrap="none">
            <a:spAutoFit/>
          </a:bodyPr>
          <a:lstStyle/>
          <a:p>
            <a:r>
              <a:rPr lang="en-US" b="1" dirty="0">
                <a:solidFill>
                  <a:schemeClr val="tx2"/>
                </a:solidFill>
              </a:rPr>
              <a:t>A</a:t>
            </a:r>
            <a:r>
              <a:rPr lang="en-US" b="1" dirty="0" smtClean="0">
                <a:solidFill>
                  <a:schemeClr val="tx2"/>
                </a:solidFill>
              </a:rPr>
              <a:t>udit </a:t>
            </a:r>
            <a:r>
              <a:rPr lang="en-US" b="1" dirty="0">
                <a:solidFill>
                  <a:schemeClr val="tx2"/>
                </a:solidFill>
              </a:rPr>
              <a:t>checklist - benefits</a:t>
            </a:r>
            <a:endParaRPr lang="en-US" dirty="0"/>
          </a:p>
        </p:txBody>
      </p:sp>
      <p:sp>
        <p:nvSpPr>
          <p:cNvPr id="5" name="Rectangle 4"/>
          <p:cNvSpPr/>
          <p:nvPr/>
        </p:nvSpPr>
        <p:spPr>
          <a:xfrm>
            <a:off x="413980" y="3962400"/>
            <a:ext cx="8044220" cy="2148280"/>
          </a:xfrm>
          <a:prstGeom prst="rect">
            <a:avLst/>
          </a:prstGeom>
        </p:spPr>
        <p:txBody>
          <a:bodyPr wrap="square">
            <a:spAutoFit/>
          </a:bodyPr>
          <a:lstStyle/>
          <a:p>
            <a:pPr marL="342900" indent="-342900">
              <a:spcBef>
                <a:spcPct val="20000"/>
              </a:spcBef>
              <a:buFont typeface="Arial" pitchFamily="34" charset="0"/>
              <a:buChar char="•"/>
            </a:pPr>
            <a:r>
              <a:rPr lang="en-GB" altLang="en-US" sz="1600" dirty="0"/>
              <a:t>Keep audit scope and objectives clear</a:t>
            </a:r>
          </a:p>
          <a:p>
            <a:pPr marL="342900" indent="-342900">
              <a:spcBef>
                <a:spcPct val="20000"/>
              </a:spcBef>
              <a:buFont typeface="Arial" pitchFamily="34" charset="0"/>
              <a:buChar char="•"/>
            </a:pPr>
            <a:r>
              <a:rPr lang="en-GB" altLang="en-US" sz="1600" dirty="0"/>
              <a:t>Provide evidence of audit planning</a:t>
            </a:r>
          </a:p>
          <a:p>
            <a:pPr marL="342900" indent="-342900">
              <a:spcBef>
                <a:spcPct val="20000"/>
              </a:spcBef>
              <a:buFont typeface="Arial" pitchFamily="34" charset="0"/>
              <a:buChar char="•"/>
            </a:pPr>
            <a:r>
              <a:rPr lang="en-GB" altLang="en-US" sz="1600" dirty="0"/>
              <a:t>Maintain audit pace and continuity</a:t>
            </a:r>
          </a:p>
          <a:p>
            <a:pPr marL="342900" indent="-342900">
              <a:spcBef>
                <a:spcPct val="20000"/>
              </a:spcBef>
              <a:buFont typeface="Arial" pitchFamily="34" charset="0"/>
              <a:buChar char="•"/>
            </a:pPr>
            <a:r>
              <a:rPr lang="en-GB" altLang="en-US" sz="1600" dirty="0"/>
              <a:t>Reduce auditor bias</a:t>
            </a:r>
          </a:p>
          <a:p>
            <a:pPr marL="342900" indent="-342900">
              <a:spcBef>
                <a:spcPct val="20000"/>
              </a:spcBef>
              <a:buFont typeface="Arial" pitchFamily="34" charset="0"/>
              <a:buChar char="•"/>
            </a:pPr>
            <a:r>
              <a:rPr lang="en-GB" altLang="en-US" sz="1600" dirty="0"/>
              <a:t>Reduce workload during audit</a:t>
            </a:r>
          </a:p>
          <a:p>
            <a:pPr marL="342900" indent="-342900">
              <a:spcBef>
                <a:spcPct val="20000"/>
              </a:spcBef>
              <a:buFont typeface="Arial" pitchFamily="34" charset="0"/>
              <a:buChar char="•"/>
            </a:pPr>
            <a:r>
              <a:rPr lang="en-GB" altLang="en-US" sz="1600" dirty="0"/>
              <a:t>Provide space for auditor notes</a:t>
            </a:r>
          </a:p>
          <a:p>
            <a:pPr marL="342900" indent="-342900">
              <a:spcBef>
                <a:spcPct val="20000"/>
              </a:spcBef>
              <a:buFont typeface="Arial" pitchFamily="34" charset="0"/>
              <a:buChar char="•"/>
            </a:pPr>
            <a:r>
              <a:rPr lang="en-GB" altLang="en-US" sz="1600" dirty="0"/>
              <a:t>Identify expected evidence</a:t>
            </a:r>
          </a:p>
        </p:txBody>
      </p:sp>
      <p:pic>
        <p:nvPicPr>
          <p:cNvPr id="6" name="Picture 6" descr="Image result for auditor checklist for bcms"/>
          <p:cNvPicPr>
            <a:picLocks noChangeAspect="1" noChangeArrowheads="1"/>
          </p:cNvPicPr>
          <p:nvPr/>
        </p:nvPicPr>
        <p:blipFill>
          <a:blip r:embed="rId2"/>
          <a:srcRect/>
          <a:stretch>
            <a:fillRect/>
          </a:stretch>
        </p:blipFill>
        <p:spPr bwMode="auto">
          <a:xfrm>
            <a:off x="4876800" y="3550297"/>
            <a:ext cx="3942563" cy="2972486"/>
          </a:xfrm>
          <a:prstGeom prst="rect">
            <a:avLst/>
          </a:prstGeom>
          <a:ln>
            <a:headEnd/>
            <a:tailEnd/>
          </a:ln>
        </p:spPr>
        <p:style>
          <a:lnRef idx="3">
            <a:schemeClr val="lt1"/>
          </a:lnRef>
          <a:fillRef idx="1">
            <a:schemeClr val="dk1"/>
          </a:fillRef>
          <a:effectRef idx="1">
            <a:schemeClr val="dk1"/>
          </a:effectRef>
          <a:fontRef idx="minor">
            <a:schemeClr val="lt1"/>
          </a:fontRef>
        </p:style>
      </p:pic>
      <p:cxnSp>
        <p:nvCxnSpPr>
          <p:cNvPr id="8" name="Straight Connector 7"/>
          <p:cNvCxnSpPr/>
          <p:nvPr/>
        </p:nvCxnSpPr>
        <p:spPr>
          <a:xfrm>
            <a:off x="0" y="3200400"/>
            <a:ext cx="9144000"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039090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81000"/>
            <a:ext cx="7543800" cy="369332"/>
          </a:xfrm>
          <a:prstGeom prst="rect">
            <a:avLst/>
          </a:prstGeom>
        </p:spPr>
        <p:txBody>
          <a:bodyPr wrap="square">
            <a:spAutoFit/>
          </a:bodyPr>
          <a:lstStyle/>
          <a:p>
            <a:r>
              <a:rPr lang="en-US" altLang="en-US" b="1" i="1" dirty="0">
                <a:solidFill>
                  <a:schemeClr val="tx2"/>
                </a:solidFill>
                <a:latin typeface="Arial Narrow" pitchFamily="34" charset="0"/>
              </a:rPr>
              <a:t>Drawback of Audit Checklists – if not drafted in line with Audit Objective (at times)</a:t>
            </a:r>
          </a:p>
        </p:txBody>
      </p:sp>
      <p:sp>
        <p:nvSpPr>
          <p:cNvPr id="3" name="Rectangle 2"/>
          <p:cNvSpPr/>
          <p:nvPr/>
        </p:nvSpPr>
        <p:spPr>
          <a:xfrm>
            <a:off x="304800" y="914400"/>
            <a:ext cx="8305800" cy="1569660"/>
          </a:xfrm>
          <a:prstGeom prst="rect">
            <a:avLst/>
          </a:prstGeom>
        </p:spPr>
        <p:txBody>
          <a:bodyPr wrap="square">
            <a:spAutoFit/>
          </a:bodyPr>
          <a:lstStyle/>
          <a:p>
            <a:pPr marL="285750" indent="-285750">
              <a:buFont typeface="Wingdings" pitchFamily="2" charset="2"/>
              <a:buChar char="q"/>
              <a:defRPr/>
            </a:pPr>
            <a:r>
              <a:rPr lang="en-GB" altLang="en-US" sz="1600" dirty="0">
                <a:latin typeface="+mj-lt"/>
              </a:rPr>
              <a:t>Checklists  tend to lose value if they are:</a:t>
            </a:r>
          </a:p>
          <a:p>
            <a:pPr marL="742950" lvl="1" indent="-285750">
              <a:buFont typeface="Courier New" pitchFamily="49" charset="0"/>
              <a:buChar char="o"/>
              <a:defRPr/>
            </a:pPr>
            <a:r>
              <a:rPr lang="en-GB" altLang="en-US" sz="1600" dirty="0">
                <a:latin typeface="+mj-lt"/>
              </a:rPr>
              <a:t>Tick lists</a:t>
            </a:r>
          </a:p>
          <a:p>
            <a:pPr marL="742950" lvl="1" indent="-285750">
              <a:buFont typeface="Courier New" pitchFamily="49" charset="0"/>
              <a:buChar char="o"/>
              <a:defRPr/>
            </a:pPr>
            <a:r>
              <a:rPr lang="en-GB" altLang="en-US" sz="1600" dirty="0">
                <a:latin typeface="+mj-lt"/>
              </a:rPr>
              <a:t>Questionnaires</a:t>
            </a:r>
          </a:p>
          <a:p>
            <a:pPr marL="742950" lvl="1" indent="-285750">
              <a:buFont typeface="Courier New" pitchFamily="49" charset="0"/>
              <a:buChar char="o"/>
              <a:defRPr/>
            </a:pPr>
            <a:endParaRPr lang="en-GB" altLang="en-US" sz="1600" dirty="0">
              <a:latin typeface="+mj-lt"/>
            </a:endParaRPr>
          </a:p>
          <a:p>
            <a:pPr marL="285750" indent="-285750">
              <a:buFont typeface="Wingdings" pitchFamily="2" charset="2"/>
              <a:buChar char="q"/>
              <a:defRPr/>
            </a:pPr>
            <a:r>
              <a:rPr lang="en-GB" altLang="en-US" sz="1600" dirty="0">
                <a:latin typeface="+mj-lt"/>
              </a:rPr>
              <a:t>Checklists may lead to rigid adherence to pre-planned questions</a:t>
            </a:r>
          </a:p>
          <a:p>
            <a:pPr marL="285750" indent="-285750">
              <a:buFont typeface="Wingdings" pitchFamily="2" charset="2"/>
              <a:buChar char="q"/>
              <a:defRPr/>
            </a:pPr>
            <a:endParaRPr lang="en-GB" altLang="en-US" sz="1600" dirty="0">
              <a:latin typeface="+mj-lt"/>
            </a:endParaRPr>
          </a:p>
        </p:txBody>
      </p:sp>
      <p:sp>
        <p:nvSpPr>
          <p:cNvPr id="4" name="Rectangle 3"/>
          <p:cNvSpPr/>
          <p:nvPr/>
        </p:nvSpPr>
        <p:spPr>
          <a:xfrm>
            <a:off x="152400" y="2730282"/>
            <a:ext cx="4265014" cy="369332"/>
          </a:xfrm>
          <a:prstGeom prst="rect">
            <a:avLst/>
          </a:prstGeom>
        </p:spPr>
        <p:txBody>
          <a:bodyPr wrap="none">
            <a:spAutoFit/>
          </a:bodyPr>
          <a:lstStyle/>
          <a:p>
            <a:pPr>
              <a:defRPr/>
            </a:pPr>
            <a:r>
              <a:rPr lang="en-US" b="1" dirty="0">
                <a:solidFill>
                  <a:schemeClr val="tx2"/>
                </a:solidFill>
              </a:rPr>
              <a:t>Audit Activities – </a:t>
            </a:r>
            <a:r>
              <a:rPr lang="en-US" b="1" i="1" dirty="0">
                <a:solidFill>
                  <a:schemeClr val="tx2"/>
                </a:solidFill>
              </a:rPr>
              <a:t>Audit </a:t>
            </a:r>
            <a:r>
              <a:rPr lang="en-US" b="1" i="1" dirty="0" smtClean="0">
                <a:solidFill>
                  <a:schemeClr val="tx2"/>
                </a:solidFill>
              </a:rPr>
              <a:t>Checklist - Example</a:t>
            </a:r>
            <a:endParaRPr lang="en-US" b="1" i="1" dirty="0">
              <a:solidFill>
                <a:schemeClr val="tx2"/>
              </a:solidFill>
            </a:endParaRPr>
          </a:p>
        </p:txBody>
      </p:sp>
      <p:graphicFrame>
        <p:nvGraphicFramePr>
          <p:cNvPr id="5" name="Group 54">
            <a:extLst>
              <a:ext uri="{FF2B5EF4-FFF2-40B4-BE49-F238E27FC236}"/>
            </a:extLst>
          </p:cNvPr>
          <p:cNvGraphicFramePr>
            <a:graphicFrameLocks noGrp="1"/>
          </p:cNvGraphicFramePr>
          <p:nvPr>
            <p:extLst>
              <p:ext uri="{D42A27DB-BD31-4B8C-83A1-F6EECF244321}">
                <p14:modId xmlns:p14="http://schemas.microsoft.com/office/powerpoint/2010/main" val="3938932726"/>
              </p:ext>
            </p:extLst>
          </p:nvPr>
        </p:nvGraphicFramePr>
        <p:xfrm>
          <a:off x="304800" y="3200400"/>
          <a:ext cx="8574741" cy="3148644"/>
        </p:xfrm>
        <a:graphic>
          <a:graphicData uri="http://schemas.openxmlformats.org/drawingml/2006/table">
            <a:tbl>
              <a:tblPr/>
              <a:tblGrid>
                <a:gridCol w="1525567">
                  <a:extLst>
                    <a:ext uri="{9D8B030D-6E8A-4147-A177-3AD203B41FA5}"/>
                  </a:extLst>
                </a:gridCol>
                <a:gridCol w="1104721">
                  <a:extLst>
                    <a:ext uri="{9D8B030D-6E8A-4147-A177-3AD203B41FA5}"/>
                  </a:extLst>
                </a:gridCol>
                <a:gridCol w="2314655">
                  <a:extLst>
                    <a:ext uri="{9D8B030D-6E8A-4147-A177-3AD203B41FA5}"/>
                  </a:extLst>
                </a:gridCol>
                <a:gridCol w="1814899">
                  <a:extLst>
                    <a:ext uri="{9D8B030D-6E8A-4147-A177-3AD203B41FA5}"/>
                  </a:extLst>
                </a:gridCol>
                <a:gridCol w="1814899">
                  <a:extLst>
                    <a:ext uri="{9D8B030D-6E8A-4147-A177-3AD203B41FA5}"/>
                  </a:extLst>
                </a:gridCol>
              </a:tblGrid>
              <a:tr h="492842">
                <a:tc gridSpan="5">
                  <a:txBody>
                    <a:bodyPr/>
                    <a:lstStyle/>
                    <a:p>
                      <a:pPr marL="0" marR="0" lvl="0" indent="0" algn="l" defTabSz="914400" rtl="0" eaLnBrk="1" fontAlgn="base" latinLnBrk="0" hangingPunct="1">
                        <a:lnSpc>
                          <a:spcPct val="85000"/>
                        </a:lnSpc>
                        <a:spcBef>
                          <a:spcPct val="0"/>
                        </a:spcBef>
                        <a:spcAft>
                          <a:spcPct val="35000"/>
                        </a:spcAft>
                        <a:buClrTx/>
                        <a:buSzTx/>
                        <a:buFontTx/>
                        <a:buNone/>
                        <a:tabLst/>
                      </a:pPr>
                      <a:r>
                        <a:rPr kumimoji="1" lang="en-US" sz="1600" b="1" i="0" u="none" strike="noStrike" cap="none" normalizeH="0" baseline="0" dirty="0">
                          <a:ln>
                            <a:noFill/>
                          </a:ln>
                          <a:solidFill>
                            <a:schemeClr val="tx1"/>
                          </a:solidFill>
                          <a:effectLst/>
                          <a:latin typeface="Arial" charset="0"/>
                        </a:rPr>
                        <a:t>CONTENTS OF AUDIT CHECKLISTS</a:t>
                      </a:r>
                    </a:p>
                  </a:txBody>
                  <a:tcPr marL="91431" marR="91431" marT="45721" marB="45721"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alpha val="50000"/>
                          </a:schemeClr>
                        </a:gs>
                        <a:gs pos="53000">
                          <a:schemeClr val="accent1">
                            <a:gamma/>
                            <a:tint val="13333"/>
                            <a:invGamma/>
                          </a:schemeClr>
                        </a:gs>
                        <a:gs pos="100000">
                          <a:schemeClr val="accent1">
                            <a:alpha val="50000"/>
                          </a:schemeClr>
                        </a:gs>
                      </a:gsLst>
                      <a:lin ang="5400000" scaled="1"/>
                    </a:gra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IN"/>
                    </a:p>
                  </a:txBody>
                  <a:tcPr/>
                </a:tc>
                <a:extLst>
                  <a:ext uri="{0D108BD9-81ED-4DB2-BD59-A6C34878D82A}"/>
                </a:extLst>
              </a:tr>
              <a:tr h="272835">
                <a:tc gridSpan="3">
                  <a:txBody>
                    <a:bodyPr/>
                    <a:lstStyle/>
                    <a:p>
                      <a:pPr marL="0" marR="0" lvl="0" indent="0" algn="l" defTabSz="914400" rtl="0" eaLnBrk="1" fontAlgn="base" latinLnBrk="0" hangingPunct="1">
                        <a:lnSpc>
                          <a:spcPct val="85000"/>
                        </a:lnSpc>
                        <a:spcBef>
                          <a:spcPct val="0"/>
                        </a:spcBef>
                        <a:spcAft>
                          <a:spcPct val="35000"/>
                        </a:spcAft>
                        <a:buClrTx/>
                        <a:buSzTx/>
                        <a:buFontTx/>
                        <a:buNone/>
                        <a:tabLst/>
                      </a:pPr>
                      <a:r>
                        <a:rPr kumimoji="1" lang="en-US" sz="1600" b="1" i="0" u="none" strike="noStrike" kern="1200" cap="none" normalizeH="0" baseline="0" dirty="0">
                          <a:ln>
                            <a:noFill/>
                          </a:ln>
                          <a:solidFill>
                            <a:schemeClr val="tx1"/>
                          </a:solidFill>
                          <a:effectLst/>
                          <a:latin typeface="Arial" charset="0"/>
                          <a:ea typeface="+mn-ea"/>
                          <a:cs typeface="+mn-cs"/>
                        </a:rPr>
                        <a:t>Pre-Audit Checkpoint Preparation</a:t>
                      </a:r>
                    </a:p>
                  </a:txBody>
                  <a:tcPr marL="91431" marR="91431" marT="45721" marB="45721"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alpha val="50000"/>
                          </a:schemeClr>
                        </a:gs>
                        <a:gs pos="53000">
                          <a:schemeClr val="accent1">
                            <a:gamma/>
                            <a:tint val="13333"/>
                            <a:invGamma/>
                          </a:schemeClr>
                        </a:gs>
                        <a:gs pos="100000">
                          <a:schemeClr val="accent1">
                            <a:alpha val="50000"/>
                          </a:schemeClr>
                        </a:gs>
                      </a:gsLst>
                      <a:lin ang="5400000" scaled="1"/>
                    </a:gradFill>
                  </a:tcPr>
                </a:tc>
                <a:tc hMerge="1">
                  <a:txBody>
                    <a:bodyPr/>
                    <a:lstStyle/>
                    <a:p>
                      <a:pPr marL="0" marR="0" lvl="0" indent="0" algn="l" defTabSz="914400" rtl="0" eaLnBrk="1" fontAlgn="base" latinLnBrk="0" hangingPunct="1">
                        <a:lnSpc>
                          <a:spcPct val="85000"/>
                        </a:lnSpc>
                        <a:spcBef>
                          <a:spcPct val="0"/>
                        </a:spcBef>
                        <a:spcAft>
                          <a:spcPct val="35000"/>
                        </a:spcAft>
                        <a:buClrTx/>
                        <a:buSzTx/>
                        <a:buFontTx/>
                        <a:buNone/>
                        <a:tabLst/>
                      </a:pPr>
                      <a:endParaRPr kumimoji="1" lang="en-US" sz="1800" b="1" i="0" u="none" strike="noStrike" cap="none" normalizeH="0" baseline="0" dirty="0">
                        <a:ln>
                          <a:noFill/>
                        </a:ln>
                        <a:solidFill>
                          <a:schemeClr val="tx1"/>
                        </a:solidFill>
                        <a:effectLst/>
                        <a:latin typeface="Arial" charset="0"/>
                      </a:endParaRPr>
                    </a:p>
                  </a:txBody>
                  <a:tcPr marL="91438" marR="91438" marT="45709" marB="45709"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alpha val="50000"/>
                          </a:schemeClr>
                        </a:gs>
                        <a:gs pos="53000">
                          <a:schemeClr val="accent1">
                            <a:gamma/>
                            <a:tint val="13333"/>
                            <a:invGamma/>
                          </a:schemeClr>
                        </a:gs>
                        <a:gs pos="100000">
                          <a:schemeClr val="accent1">
                            <a:alpha val="50000"/>
                          </a:schemeClr>
                        </a:gs>
                      </a:gsLst>
                      <a:lin ang="5400000" scaled="1"/>
                    </a:gradFill>
                  </a:tcPr>
                </a:tc>
                <a:tc hMerge="1">
                  <a:txBody>
                    <a:bodyPr/>
                    <a:lstStyle/>
                    <a:p>
                      <a:pPr marL="0" marR="0" lvl="0" indent="0" algn="l" defTabSz="914400" rtl="0" eaLnBrk="1" fontAlgn="base" latinLnBrk="0" hangingPunct="1">
                        <a:lnSpc>
                          <a:spcPct val="85000"/>
                        </a:lnSpc>
                        <a:spcBef>
                          <a:spcPct val="0"/>
                        </a:spcBef>
                        <a:spcAft>
                          <a:spcPct val="35000"/>
                        </a:spcAft>
                        <a:buClrTx/>
                        <a:buSzTx/>
                        <a:buFontTx/>
                        <a:buNone/>
                        <a:tabLst/>
                      </a:pPr>
                      <a:endParaRPr kumimoji="1" lang="en-US" sz="1800" b="1" i="0" u="none" strike="noStrike" cap="none" normalizeH="0" baseline="0" dirty="0">
                        <a:ln>
                          <a:noFill/>
                        </a:ln>
                        <a:solidFill>
                          <a:schemeClr val="tx1"/>
                        </a:solidFill>
                        <a:effectLst/>
                        <a:latin typeface="Arial" charset="0"/>
                      </a:endParaRPr>
                    </a:p>
                  </a:txBody>
                  <a:tcPr marL="91438" marR="91438" marT="45709" marB="45709"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alpha val="50000"/>
                          </a:schemeClr>
                        </a:gs>
                        <a:gs pos="53000">
                          <a:schemeClr val="accent1">
                            <a:gamma/>
                            <a:tint val="13333"/>
                            <a:invGamma/>
                          </a:schemeClr>
                        </a:gs>
                        <a:gs pos="100000">
                          <a:schemeClr val="accent1">
                            <a:alpha val="50000"/>
                          </a:schemeClr>
                        </a:gs>
                      </a:gsLst>
                      <a:lin ang="5400000" scaled="1"/>
                    </a:gradFill>
                  </a:tcPr>
                </a:tc>
                <a:tc gridSpan="2">
                  <a:txBody>
                    <a:bodyPr/>
                    <a:lstStyle/>
                    <a:p>
                      <a:pPr marL="0" marR="0" lvl="0" indent="0" algn="l" defTabSz="914400" rtl="0" eaLnBrk="1" fontAlgn="base" latinLnBrk="0" hangingPunct="1">
                        <a:lnSpc>
                          <a:spcPct val="85000"/>
                        </a:lnSpc>
                        <a:spcBef>
                          <a:spcPct val="0"/>
                        </a:spcBef>
                        <a:spcAft>
                          <a:spcPct val="35000"/>
                        </a:spcAft>
                        <a:buClrTx/>
                        <a:buSzTx/>
                        <a:buFontTx/>
                        <a:buNone/>
                        <a:tabLst/>
                      </a:pPr>
                      <a:r>
                        <a:rPr kumimoji="1" lang="en-US" sz="1600" b="1" i="0" u="none" strike="noStrike" cap="none" normalizeH="0" baseline="0" dirty="0">
                          <a:ln>
                            <a:noFill/>
                          </a:ln>
                          <a:solidFill>
                            <a:schemeClr val="tx1"/>
                          </a:solidFill>
                          <a:effectLst/>
                          <a:latin typeface="Arial" charset="0"/>
                        </a:rPr>
                        <a:t>During Audit</a:t>
                      </a:r>
                    </a:p>
                  </a:txBody>
                  <a:tcPr marL="91431" marR="91431" marT="45721" marB="45721"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alpha val="50000"/>
                          </a:schemeClr>
                        </a:gs>
                        <a:gs pos="53000">
                          <a:schemeClr val="accent1">
                            <a:gamma/>
                            <a:tint val="13333"/>
                            <a:invGamma/>
                          </a:schemeClr>
                        </a:gs>
                        <a:gs pos="100000">
                          <a:schemeClr val="accent1">
                            <a:alpha val="50000"/>
                          </a:schemeClr>
                        </a:gs>
                      </a:gsLst>
                      <a:lin ang="5400000" scaled="1"/>
                    </a:gradFill>
                  </a:tcPr>
                </a:tc>
                <a:tc hMerge="1">
                  <a:txBody>
                    <a:bodyPr/>
                    <a:lstStyle/>
                    <a:p>
                      <a:endParaRPr lang="en-IN"/>
                    </a:p>
                  </a:txBody>
                  <a:tcPr/>
                </a:tc>
                <a:extLst>
                  <a:ext uri="{0D108BD9-81ED-4DB2-BD59-A6C34878D82A}"/>
                </a:extLst>
              </a:tr>
              <a:tr h="788574">
                <a:tc>
                  <a:txBody>
                    <a:bodyPr/>
                    <a:lstStyle/>
                    <a:p>
                      <a:pPr marL="0" marR="0" lvl="0" indent="0" algn="l" defTabSz="914400" rtl="0" eaLnBrk="1" fontAlgn="base" latinLnBrk="0" hangingPunct="1">
                        <a:lnSpc>
                          <a:spcPct val="85000"/>
                        </a:lnSpc>
                        <a:spcBef>
                          <a:spcPct val="0"/>
                        </a:spcBef>
                        <a:spcAft>
                          <a:spcPct val="35000"/>
                        </a:spcAft>
                        <a:buClrTx/>
                        <a:buSzTx/>
                        <a:buFontTx/>
                        <a:buNone/>
                        <a:tabLst/>
                      </a:pPr>
                      <a:r>
                        <a:rPr kumimoji="1" lang="en-US" sz="1600" b="1" i="0" u="none" strike="noStrike" kern="1200" cap="none" normalizeH="0" baseline="0" dirty="0">
                          <a:ln>
                            <a:noFill/>
                          </a:ln>
                          <a:solidFill>
                            <a:schemeClr val="tx1"/>
                          </a:solidFill>
                          <a:effectLst/>
                          <a:latin typeface="Arial" charset="0"/>
                          <a:ea typeface="+mn-ea"/>
                          <a:cs typeface="+mn-cs"/>
                        </a:rPr>
                        <a:t>Requirement</a:t>
                      </a:r>
                    </a:p>
                  </a:txBody>
                  <a:tcPr marL="91431" marR="91431" marT="45721" marB="45721"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gradFill rotWithShape="1">
                      <a:gsLst>
                        <a:gs pos="0">
                          <a:schemeClr val="accent1">
                            <a:alpha val="50000"/>
                          </a:schemeClr>
                        </a:gs>
                        <a:gs pos="53000">
                          <a:schemeClr val="accent1">
                            <a:gamma/>
                            <a:tint val="13333"/>
                            <a:invGamma/>
                          </a:schemeClr>
                        </a:gs>
                        <a:gs pos="100000">
                          <a:schemeClr val="accent1">
                            <a:alpha val="50000"/>
                          </a:schemeClr>
                        </a:gs>
                      </a:gsLst>
                      <a:lin ang="5400000" scaled="1"/>
                    </a:gradFill>
                  </a:tcPr>
                </a:tc>
                <a:tc>
                  <a:txBody>
                    <a:bodyPr/>
                    <a:lstStyle/>
                    <a:p>
                      <a:pPr marL="0" marR="0" lvl="0" indent="0" algn="l" defTabSz="914400" rtl="0" eaLnBrk="1" fontAlgn="base" latinLnBrk="0" hangingPunct="1">
                        <a:lnSpc>
                          <a:spcPct val="85000"/>
                        </a:lnSpc>
                        <a:spcBef>
                          <a:spcPct val="0"/>
                        </a:spcBef>
                        <a:spcAft>
                          <a:spcPct val="35000"/>
                        </a:spcAft>
                        <a:buClrTx/>
                        <a:buSzTx/>
                        <a:buFontTx/>
                        <a:buNone/>
                        <a:tabLst/>
                      </a:pPr>
                      <a:r>
                        <a:rPr kumimoji="1" lang="en-US" sz="1600" b="1" i="0" u="none" strike="noStrike" cap="none" normalizeH="0" baseline="0" dirty="0">
                          <a:ln>
                            <a:noFill/>
                          </a:ln>
                          <a:solidFill>
                            <a:schemeClr val="tx1"/>
                          </a:solidFill>
                          <a:effectLst/>
                          <a:latin typeface="Arial" charset="0"/>
                        </a:rPr>
                        <a:t>Source</a:t>
                      </a:r>
                    </a:p>
                  </a:txBody>
                  <a:tcPr marL="91431" marR="91431" marT="45721" marB="45721"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gradFill rotWithShape="1">
                      <a:gsLst>
                        <a:gs pos="0">
                          <a:schemeClr val="accent1">
                            <a:alpha val="50000"/>
                          </a:schemeClr>
                        </a:gs>
                        <a:gs pos="53000">
                          <a:schemeClr val="accent1">
                            <a:gamma/>
                            <a:tint val="13333"/>
                            <a:invGamma/>
                          </a:schemeClr>
                        </a:gs>
                        <a:gs pos="100000">
                          <a:schemeClr val="accent1">
                            <a:alpha val="50000"/>
                          </a:schemeClr>
                        </a:gs>
                      </a:gsLst>
                      <a:lin ang="5400000" scaled="1"/>
                    </a:gradFill>
                  </a:tcPr>
                </a:tc>
                <a:tc>
                  <a:txBody>
                    <a:bodyPr/>
                    <a:lstStyle/>
                    <a:p>
                      <a:pPr marL="0" marR="0" lvl="0" indent="0" algn="l" defTabSz="914400" rtl="0" eaLnBrk="1" fontAlgn="base" latinLnBrk="0" hangingPunct="1">
                        <a:lnSpc>
                          <a:spcPct val="85000"/>
                        </a:lnSpc>
                        <a:spcBef>
                          <a:spcPct val="0"/>
                        </a:spcBef>
                        <a:spcAft>
                          <a:spcPct val="35000"/>
                        </a:spcAft>
                        <a:buClrTx/>
                        <a:buSzTx/>
                        <a:buFontTx/>
                        <a:buNone/>
                        <a:tabLst/>
                      </a:pPr>
                      <a:r>
                        <a:rPr kumimoji="1" lang="en-US" sz="1600" b="1" i="0" u="none" strike="noStrike" cap="none" normalizeH="0" baseline="0" dirty="0">
                          <a:ln>
                            <a:noFill/>
                          </a:ln>
                          <a:solidFill>
                            <a:schemeClr val="tx1"/>
                          </a:solidFill>
                          <a:effectLst/>
                          <a:latin typeface="Arial" charset="0"/>
                        </a:rPr>
                        <a:t>Evidence</a:t>
                      </a:r>
                    </a:p>
                  </a:txBody>
                  <a:tcPr marL="91431" marR="91431" marT="45721" marB="45721"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gradFill rotWithShape="1">
                      <a:gsLst>
                        <a:gs pos="0">
                          <a:schemeClr val="accent1">
                            <a:alpha val="50000"/>
                          </a:schemeClr>
                        </a:gs>
                        <a:gs pos="53000">
                          <a:schemeClr val="accent1">
                            <a:gamma/>
                            <a:tint val="13333"/>
                            <a:invGamma/>
                          </a:schemeClr>
                        </a:gs>
                        <a:gs pos="100000">
                          <a:schemeClr val="accent1">
                            <a:alpha val="50000"/>
                          </a:schemeClr>
                        </a:gs>
                      </a:gsLst>
                      <a:lin ang="5400000" scaled="1"/>
                    </a:gradFill>
                  </a:tcPr>
                </a:tc>
                <a:tc>
                  <a:txBody>
                    <a:bodyPr/>
                    <a:lstStyle/>
                    <a:p>
                      <a:pPr marL="0" marR="0" lvl="0" indent="0" algn="l" defTabSz="914400" rtl="0" eaLnBrk="1" fontAlgn="base" latinLnBrk="0" hangingPunct="1">
                        <a:lnSpc>
                          <a:spcPct val="85000"/>
                        </a:lnSpc>
                        <a:spcBef>
                          <a:spcPct val="0"/>
                        </a:spcBef>
                        <a:spcAft>
                          <a:spcPct val="35000"/>
                        </a:spcAft>
                        <a:buClrTx/>
                        <a:buSzTx/>
                        <a:buFontTx/>
                        <a:buNone/>
                        <a:tabLst/>
                      </a:pPr>
                      <a:r>
                        <a:rPr kumimoji="1" lang="en-US" sz="1600" b="1" i="0" u="none" strike="noStrike" cap="none" normalizeH="0" baseline="0" dirty="0">
                          <a:ln>
                            <a:noFill/>
                          </a:ln>
                          <a:solidFill>
                            <a:schemeClr val="tx1"/>
                          </a:solidFill>
                          <a:effectLst/>
                          <a:latin typeface="Arial" charset="0"/>
                        </a:rPr>
                        <a:t>Notes</a:t>
                      </a:r>
                    </a:p>
                  </a:txBody>
                  <a:tcPr marL="91431" marR="91431" marT="45721" marB="45721"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gradFill rotWithShape="1">
                      <a:gsLst>
                        <a:gs pos="0">
                          <a:schemeClr val="accent1">
                            <a:alpha val="50000"/>
                          </a:schemeClr>
                        </a:gs>
                        <a:gs pos="53000">
                          <a:schemeClr val="accent1">
                            <a:gamma/>
                            <a:tint val="13333"/>
                            <a:invGamma/>
                          </a:schemeClr>
                        </a:gs>
                        <a:gs pos="100000">
                          <a:schemeClr val="accent1">
                            <a:alpha val="50000"/>
                          </a:schemeClr>
                        </a:gs>
                      </a:gsLst>
                      <a:lin ang="5400000" scaled="1"/>
                    </a:gradFill>
                  </a:tcPr>
                </a:tc>
                <a:tc>
                  <a:txBody>
                    <a:bodyPr/>
                    <a:lstStyle/>
                    <a:p>
                      <a:pPr marL="0" marR="0" lvl="0" indent="0" algn="ctr" defTabSz="914400" rtl="0" eaLnBrk="1" fontAlgn="base" latinLnBrk="0" hangingPunct="1">
                        <a:lnSpc>
                          <a:spcPct val="85000"/>
                        </a:lnSpc>
                        <a:spcBef>
                          <a:spcPct val="0"/>
                        </a:spcBef>
                        <a:spcAft>
                          <a:spcPct val="35000"/>
                        </a:spcAft>
                        <a:buClrTx/>
                        <a:buSzTx/>
                        <a:buFontTx/>
                        <a:buNone/>
                        <a:tabLst/>
                      </a:pPr>
                      <a:r>
                        <a:rPr kumimoji="1" lang="en-US" sz="1600" b="1" i="0" u="none" strike="noStrike" cap="none" normalizeH="0" baseline="0" dirty="0">
                          <a:ln>
                            <a:noFill/>
                          </a:ln>
                          <a:solidFill>
                            <a:schemeClr val="tx1"/>
                          </a:solidFill>
                          <a:effectLst/>
                          <a:latin typeface="Arial" charset="0"/>
                        </a:rPr>
                        <a:t>Audit Conclusion</a:t>
                      </a:r>
                    </a:p>
                    <a:p>
                      <a:pPr marL="0" marR="0" lvl="0" indent="0" algn="ctr" defTabSz="914400" rtl="0" eaLnBrk="1" fontAlgn="base" latinLnBrk="0" hangingPunct="1">
                        <a:lnSpc>
                          <a:spcPct val="85000"/>
                        </a:lnSpc>
                        <a:spcBef>
                          <a:spcPct val="0"/>
                        </a:spcBef>
                        <a:spcAft>
                          <a:spcPct val="35000"/>
                        </a:spcAft>
                        <a:buClrTx/>
                        <a:buSzTx/>
                        <a:buFontTx/>
                        <a:buNone/>
                        <a:tabLst/>
                      </a:pPr>
                      <a:r>
                        <a:rPr kumimoji="1" lang="en-US" sz="1050" b="1" i="0" u="none" strike="noStrike" cap="none" normalizeH="0" baseline="0" dirty="0">
                          <a:ln>
                            <a:noFill/>
                          </a:ln>
                          <a:solidFill>
                            <a:schemeClr val="tx1"/>
                          </a:solidFill>
                          <a:effectLst/>
                          <a:latin typeface="Arial" charset="0"/>
                        </a:rPr>
                        <a:t>[ Complying / Not Complying ]</a:t>
                      </a:r>
                    </a:p>
                  </a:txBody>
                  <a:tcPr marL="91431" marR="91431" marT="45721" marB="45721"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gradFill rotWithShape="1">
                      <a:gsLst>
                        <a:gs pos="0">
                          <a:schemeClr val="accent1">
                            <a:alpha val="50000"/>
                          </a:schemeClr>
                        </a:gs>
                        <a:gs pos="53000">
                          <a:schemeClr val="accent1">
                            <a:gamma/>
                            <a:tint val="13333"/>
                            <a:invGamma/>
                          </a:schemeClr>
                        </a:gs>
                        <a:gs pos="100000">
                          <a:schemeClr val="accent1">
                            <a:alpha val="50000"/>
                          </a:schemeClr>
                        </a:gs>
                      </a:gsLst>
                      <a:lin ang="5400000" scaled="1"/>
                    </a:gradFill>
                  </a:tcPr>
                </a:tc>
                <a:extLst>
                  <a:ext uri="{0D108BD9-81ED-4DB2-BD59-A6C34878D82A}"/>
                </a:extLst>
              </a:tr>
              <a:tr h="1493748">
                <a:tc>
                  <a:txBody>
                    <a:bodyPr/>
                    <a:lstStyle/>
                    <a:p>
                      <a:pPr marL="0" marR="0" lvl="0" indent="0" algn="l" defTabSz="914400" rtl="0" eaLnBrk="1" fontAlgn="base" latinLnBrk="0" hangingPunct="1">
                        <a:lnSpc>
                          <a:spcPct val="85000"/>
                        </a:lnSpc>
                        <a:spcBef>
                          <a:spcPct val="0"/>
                        </a:spcBef>
                        <a:spcAft>
                          <a:spcPct val="35000"/>
                        </a:spcAft>
                        <a:buClrTx/>
                        <a:buSzTx/>
                        <a:buFontTx/>
                        <a:buNone/>
                        <a:tabLst/>
                      </a:pPr>
                      <a:r>
                        <a:rPr kumimoji="1" lang="en-US" sz="1600" b="0" i="0" u="none" strike="noStrike" cap="none" normalizeH="0" baseline="0" dirty="0">
                          <a:ln>
                            <a:noFill/>
                          </a:ln>
                          <a:solidFill>
                            <a:schemeClr val="tx1"/>
                          </a:solidFill>
                          <a:effectLst/>
                          <a:latin typeface="Arial" charset="0"/>
                        </a:rPr>
                        <a:t>ISO </a:t>
                      </a:r>
                      <a:r>
                        <a:rPr kumimoji="1" lang="en-US" sz="1600" b="0" i="0" u="none" strike="noStrike" cap="none" normalizeH="0" baseline="0" dirty="0" smtClean="0">
                          <a:ln>
                            <a:noFill/>
                          </a:ln>
                          <a:solidFill>
                            <a:schemeClr val="tx1"/>
                          </a:solidFill>
                          <a:effectLst/>
                          <a:latin typeface="Arial" charset="0"/>
                        </a:rPr>
                        <a:t>27001</a:t>
                      </a:r>
                      <a:endParaRPr kumimoji="1" lang="en-US" sz="16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85000"/>
                        </a:lnSpc>
                        <a:spcBef>
                          <a:spcPct val="0"/>
                        </a:spcBef>
                        <a:spcAft>
                          <a:spcPct val="35000"/>
                        </a:spcAft>
                        <a:buClrTx/>
                        <a:buSzTx/>
                        <a:buFontTx/>
                        <a:buNone/>
                        <a:tabLst/>
                      </a:pPr>
                      <a:r>
                        <a:rPr kumimoji="1" lang="en-US" sz="1600" b="0" i="0" u="none" strike="noStrike" cap="none" normalizeH="0" baseline="0" dirty="0">
                          <a:ln>
                            <a:noFill/>
                          </a:ln>
                          <a:solidFill>
                            <a:schemeClr val="tx1"/>
                          </a:solidFill>
                          <a:effectLst/>
                          <a:latin typeface="Arial" charset="0"/>
                        </a:rPr>
                        <a:t>Clause # or other requirement</a:t>
                      </a:r>
                    </a:p>
                  </a:txBody>
                  <a:tcPr marL="91431" marR="91431" marT="45721" marB="45721"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35000"/>
                        </a:spcAft>
                        <a:buClrTx/>
                        <a:buSzTx/>
                        <a:buFontTx/>
                        <a:buNone/>
                        <a:tabLst/>
                      </a:pPr>
                      <a:r>
                        <a:rPr kumimoji="1" lang="en-US" sz="1600" b="0" i="0" u="none" strike="noStrike" cap="none" normalizeH="0" baseline="0" dirty="0">
                          <a:ln>
                            <a:noFill/>
                          </a:ln>
                          <a:solidFill>
                            <a:schemeClr val="tx1"/>
                          </a:solidFill>
                          <a:effectLst/>
                          <a:latin typeface="Arial" charset="0"/>
                        </a:rPr>
                        <a:t>What to </a:t>
                      </a:r>
                    </a:p>
                    <a:p>
                      <a:pPr marL="0" marR="0" lvl="0" indent="0" algn="l" defTabSz="914400" rtl="0" eaLnBrk="1" fontAlgn="base" latinLnBrk="0" hangingPunct="1">
                        <a:lnSpc>
                          <a:spcPct val="85000"/>
                        </a:lnSpc>
                        <a:spcBef>
                          <a:spcPct val="0"/>
                        </a:spcBef>
                        <a:spcAft>
                          <a:spcPct val="35000"/>
                        </a:spcAft>
                        <a:buClrTx/>
                        <a:buSzTx/>
                        <a:buFontTx/>
                        <a:buNone/>
                        <a:tabLst/>
                      </a:pPr>
                      <a:r>
                        <a:rPr kumimoji="1" lang="en-US" sz="1600" b="0" i="0" u="none" strike="noStrike" cap="none" normalizeH="0" baseline="0" dirty="0">
                          <a:ln>
                            <a:noFill/>
                          </a:ln>
                          <a:solidFill>
                            <a:schemeClr val="tx1"/>
                          </a:solidFill>
                          <a:effectLst/>
                          <a:latin typeface="Arial" charset="0"/>
                        </a:rPr>
                        <a:t>“</a:t>
                      </a:r>
                      <a:r>
                        <a:rPr kumimoji="1" lang="en-US" sz="1600" b="1" i="0" u="none" strike="noStrike" cap="none" normalizeH="0" baseline="0" dirty="0">
                          <a:ln>
                            <a:noFill/>
                          </a:ln>
                          <a:solidFill>
                            <a:srgbClr val="C00000"/>
                          </a:solidFill>
                          <a:effectLst/>
                          <a:latin typeface="Arial" charset="0"/>
                        </a:rPr>
                        <a:t>look at”</a:t>
                      </a:r>
                    </a:p>
                  </a:txBody>
                  <a:tcPr marL="91431" marR="91431" marT="45721" marB="45721"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35000"/>
                        </a:spcAft>
                        <a:buClrTx/>
                        <a:buSzTx/>
                        <a:buFontTx/>
                        <a:buNone/>
                        <a:tabLst/>
                      </a:pPr>
                      <a:r>
                        <a:rPr kumimoji="1" lang="en-US" sz="1600" b="0" i="0" u="none" strike="noStrike" cap="none" normalizeH="0" baseline="0" dirty="0">
                          <a:ln>
                            <a:noFill/>
                          </a:ln>
                          <a:solidFill>
                            <a:schemeClr val="tx1"/>
                          </a:solidFill>
                          <a:effectLst/>
                          <a:latin typeface="Arial" charset="0"/>
                        </a:rPr>
                        <a:t>What to </a:t>
                      </a:r>
                      <a:r>
                        <a:rPr kumimoji="1" lang="en-US" sz="1600" b="1" i="0" u="none" strike="noStrike" cap="none" normalizeH="0" baseline="0" dirty="0">
                          <a:ln>
                            <a:noFill/>
                          </a:ln>
                          <a:solidFill>
                            <a:srgbClr val="C00000"/>
                          </a:solidFill>
                          <a:effectLst/>
                          <a:latin typeface="Arial" charset="0"/>
                        </a:rPr>
                        <a:t>“look for”</a:t>
                      </a:r>
                      <a:r>
                        <a:rPr kumimoji="1" lang="en-US" sz="1600" b="0" i="0" u="none" strike="noStrike" cap="none" normalizeH="0" baseline="0" dirty="0">
                          <a:ln>
                            <a:noFill/>
                          </a:ln>
                          <a:solidFill>
                            <a:schemeClr val="tx1"/>
                          </a:solidFill>
                          <a:effectLst/>
                          <a:latin typeface="Arial" charset="0"/>
                        </a:rPr>
                        <a:t>:</a:t>
                      </a:r>
                    </a:p>
                    <a:p>
                      <a:pPr marL="0" marR="0" lvl="0" indent="0" algn="l" defTabSz="914400" rtl="0" eaLnBrk="1" fontAlgn="base" latinLnBrk="0" hangingPunct="1">
                        <a:lnSpc>
                          <a:spcPct val="85000"/>
                        </a:lnSpc>
                        <a:spcBef>
                          <a:spcPct val="0"/>
                        </a:spcBef>
                        <a:spcAft>
                          <a:spcPct val="35000"/>
                        </a:spcAft>
                        <a:buClrTx/>
                        <a:buSzTx/>
                        <a:buFontTx/>
                        <a:buNone/>
                        <a:tabLst/>
                      </a:pPr>
                      <a:r>
                        <a:rPr kumimoji="1" lang="en-US" sz="1600" b="0" i="0" u="none" strike="noStrike" cap="none" normalizeH="0" baseline="0" dirty="0">
                          <a:ln>
                            <a:noFill/>
                          </a:ln>
                          <a:solidFill>
                            <a:schemeClr val="tx1"/>
                          </a:solidFill>
                          <a:effectLst/>
                          <a:latin typeface="Arial" charset="0"/>
                        </a:rPr>
                        <a:t> </a:t>
                      </a:r>
                      <a:r>
                        <a:rPr kumimoji="1" lang="en-US" sz="1600" b="1" i="0" u="none" strike="noStrike" cap="none" normalizeH="0" baseline="0" dirty="0">
                          <a:ln>
                            <a:noFill/>
                          </a:ln>
                          <a:solidFill>
                            <a:schemeClr val="tx1"/>
                          </a:solidFill>
                          <a:effectLst/>
                          <a:latin typeface="Arial" charset="0"/>
                        </a:rPr>
                        <a:t>Process/Activity Audited:</a:t>
                      </a:r>
                    </a:p>
                  </a:txBody>
                  <a:tcPr marL="91431" marR="91431" marT="45721" marB="45721"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35000"/>
                        </a:spcAft>
                        <a:buClrTx/>
                        <a:buSzTx/>
                        <a:buFontTx/>
                        <a:buNone/>
                        <a:tabLst/>
                      </a:pPr>
                      <a:r>
                        <a:rPr kumimoji="1" lang="en-US" sz="1600" b="0" i="0" u="none" strike="noStrike" cap="none" normalizeH="0" baseline="0" dirty="0">
                          <a:ln>
                            <a:noFill/>
                          </a:ln>
                          <a:solidFill>
                            <a:schemeClr val="tx1"/>
                          </a:solidFill>
                          <a:effectLst/>
                          <a:latin typeface="Arial" charset="0"/>
                        </a:rPr>
                        <a:t>Notes of how to follow up/what to follow up on</a:t>
                      </a:r>
                    </a:p>
                  </a:txBody>
                  <a:tcPr marL="91431" marR="91431" marT="45721" marB="45721"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85000"/>
                        </a:lnSpc>
                        <a:spcBef>
                          <a:spcPct val="0"/>
                        </a:spcBef>
                        <a:spcAft>
                          <a:spcPct val="35000"/>
                        </a:spcAft>
                        <a:buClrTx/>
                        <a:buSzTx/>
                        <a:buFontTx/>
                        <a:buNone/>
                        <a:tabLst/>
                      </a:pPr>
                      <a:r>
                        <a:rPr kumimoji="1" lang="en-US" sz="1600" b="0" i="0" u="none" strike="noStrike" cap="none" normalizeH="0" baseline="0" dirty="0">
                          <a:ln>
                            <a:noFill/>
                          </a:ln>
                          <a:solidFill>
                            <a:schemeClr val="tx1"/>
                          </a:solidFill>
                          <a:effectLst/>
                          <a:latin typeface="Arial" charset="0"/>
                        </a:rPr>
                        <a:t>Concluding the effectiveness of system is good or any  concerns – NC (Non-compliance</a:t>
                      </a:r>
                    </a:p>
                  </a:txBody>
                  <a:tcPr marL="91431" marR="91431" marT="45721" marB="45721"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extLst>
              </a:tr>
            </a:tbl>
          </a:graphicData>
        </a:graphic>
      </p:graphicFrame>
      <p:cxnSp>
        <p:nvCxnSpPr>
          <p:cNvPr id="6" name="Straight Connector 5"/>
          <p:cNvCxnSpPr/>
          <p:nvPr/>
        </p:nvCxnSpPr>
        <p:spPr>
          <a:xfrm>
            <a:off x="0" y="2484060"/>
            <a:ext cx="9144000" cy="0"/>
          </a:xfrm>
          <a:prstGeom prst="line">
            <a:avLst/>
          </a:prstGeom>
        </p:spPr>
        <p:style>
          <a:lnRef idx="3">
            <a:schemeClr val="accent3"/>
          </a:lnRef>
          <a:fillRef idx="0">
            <a:schemeClr val="accent3"/>
          </a:fillRef>
          <a:effectRef idx="2">
            <a:schemeClr val="accent3"/>
          </a:effectRef>
          <a:fontRef idx="minor">
            <a:schemeClr val="tx1"/>
          </a:fontRef>
        </p:style>
      </p:cxnSp>
      <p:pic>
        <p:nvPicPr>
          <p:cNvPr id="7" name="Picture 2"/>
          <p:cNvPicPr>
            <a:picLocks noChangeAspect="1" noChangeArrowheads="1"/>
          </p:cNvPicPr>
          <p:nvPr/>
        </p:nvPicPr>
        <p:blipFill rotWithShape="1">
          <a:blip r:embed="rId2"/>
          <a:srcRect l="3373"/>
          <a:stretch/>
        </p:blipFill>
        <p:spPr bwMode="auto">
          <a:xfrm>
            <a:off x="6117464" y="791309"/>
            <a:ext cx="2797935" cy="1553849"/>
          </a:xfrm>
          <a:prstGeom prst="rect">
            <a:avLst/>
          </a:prstGeom>
          <a:ln>
            <a:solidFill>
              <a:schemeClr val="accent3">
                <a:lumMod val="75000"/>
              </a:schemeClr>
            </a:solidFill>
            <a:headEnd/>
            <a:tailEnd/>
          </a:ln>
        </p:spPr>
        <p:style>
          <a:lnRef idx="2">
            <a:schemeClr val="accent3">
              <a:shade val="50000"/>
            </a:schemeClr>
          </a:lnRef>
          <a:fillRef idx="1">
            <a:schemeClr val="accent3"/>
          </a:fillRef>
          <a:effectRef idx="0">
            <a:schemeClr val="accent3"/>
          </a:effectRef>
          <a:fontRef idx="minor">
            <a:schemeClr val="lt1"/>
          </a:fontRef>
        </p:style>
      </p:pic>
    </p:spTree>
    <p:extLst>
      <p:ext uri="{BB962C8B-B14F-4D97-AF65-F5344CB8AC3E}">
        <p14:creationId xmlns:p14="http://schemas.microsoft.com/office/powerpoint/2010/main" val="21039090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04800"/>
            <a:ext cx="5257800" cy="369332"/>
          </a:xfrm>
          <a:prstGeom prst="rect">
            <a:avLst/>
          </a:prstGeom>
        </p:spPr>
        <p:txBody>
          <a:bodyPr wrap="square">
            <a:spAutoFit/>
          </a:bodyPr>
          <a:lstStyle/>
          <a:p>
            <a:r>
              <a:rPr lang="en-US" b="1" dirty="0"/>
              <a:t>The importance of auditing ISO 27001 controls</a:t>
            </a:r>
          </a:p>
        </p:txBody>
      </p:sp>
      <p:sp>
        <p:nvSpPr>
          <p:cNvPr id="3" name="Rectangle 2"/>
          <p:cNvSpPr/>
          <p:nvPr/>
        </p:nvSpPr>
        <p:spPr>
          <a:xfrm>
            <a:off x="245772" y="838200"/>
            <a:ext cx="8517228" cy="954107"/>
          </a:xfrm>
          <a:prstGeom prst="rect">
            <a:avLst/>
          </a:prstGeom>
        </p:spPr>
        <p:txBody>
          <a:bodyPr wrap="square">
            <a:spAutoFit/>
          </a:bodyPr>
          <a:lstStyle/>
          <a:p>
            <a:r>
              <a:rPr lang="en-US" sz="1400" dirty="0"/>
              <a:t>Internal audits are essential, </a:t>
            </a:r>
            <a:r>
              <a:rPr lang="en-US" sz="1400" u="sng" dirty="0"/>
              <a:t>both as part of meeting the requirements of the ISO 27001 standard</a:t>
            </a:r>
            <a:r>
              <a:rPr lang="en-US" sz="1400" dirty="0"/>
              <a:t>, as well as to </a:t>
            </a:r>
            <a:r>
              <a:rPr lang="en-US" sz="1400" u="sng" dirty="0"/>
              <a:t>facilitate improvements to your own information security processes</a:t>
            </a:r>
            <a:r>
              <a:rPr lang="en-US" sz="1400" dirty="0"/>
              <a:t>. Internal audits are one of the key components for ISO 27001 implementation success, and therefore, it is crucial that they are carried out regularly – and, more importantly – carried out effectively. </a:t>
            </a:r>
          </a:p>
        </p:txBody>
      </p:sp>
      <p:sp>
        <p:nvSpPr>
          <p:cNvPr id="4" name="Rectangle 3"/>
          <p:cNvSpPr/>
          <p:nvPr/>
        </p:nvSpPr>
        <p:spPr>
          <a:xfrm>
            <a:off x="272603" y="2057400"/>
            <a:ext cx="8494690" cy="584775"/>
          </a:xfrm>
          <a:prstGeom prst="rect">
            <a:avLst/>
          </a:prstGeom>
          <a:solidFill>
            <a:schemeClr val="accent5">
              <a:lumMod val="40000"/>
              <a:lumOff val="60000"/>
            </a:schemeClr>
          </a:solidFill>
          <a:ln>
            <a:solidFill>
              <a:srgbClr val="FFFF00"/>
            </a:solidFill>
          </a:ln>
        </p:spPr>
        <p:txBody>
          <a:bodyPr wrap="square">
            <a:spAutoFit/>
          </a:bodyPr>
          <a:lstStyle/>
          <a:p>
            <a:pPr marL="285750" indent="-285750">
              <a:buFont typeface="Wingdings" pitchFamily="2" charset="2"/>
              <a:buChar char="q"/>
            </a:pPr>
            <a:r>
              <a:rPr lang="en-US" sz="1600" b="1" i="1" dirty="0"/>
              <a:t>ISO 27001:2013</a:t>
            </a:r>
            <a:r>
              <a:rPr lang="en-US" sz="1600" i="1" dirty="0"/>
              <a:t> states that the purpose of the internal audit is to check compliance against both “the organization’s own requirements … and the requirements of this International Standard.”</a:t>
            </a:r>
          </a:p>
        </p:txBody>
      </p:sp>
      <p:sp>
        <p:nvSpPr>
          <p:cNvPr id="5" name="Rectangle 4"/>
          <p:cNvSpPr/>
          <p:nvPr/>
        </p:nvSpPr>
        <p:spPr>
          <a:xfrm>
            <a:off x="3379631" y="4267199"/>
            <a:ext cx="2895600" cy="646331"/>
          </a:xfrm>
          <a:prstGeom prst="rect">
            <a:avLst/>
          </a:prstGeom>
          <a:solidFill>
            <a:schemeClr val="accent3">
              <a:lumMod val="60000"/>
              <a:lumOff val="40000"/>
            </a:schemeClr>
          </a:solidFill>
          <a:ln>
            <a:solidFill>
              <a:srgbClr val="FFFF00"/>
            </a:solidFill>
          </a:ln>
        </p:spPr>
        <p:txBody>
          <a:bodyPr wrap="square">
            <a:spAutoFit/>
          </a:bodyPr>
          <a:lstStyle/>
          <a:p>
            <a:r>
              <a:rPr lang="en-US" dirty="0" smtClean="0"/>
              <a:t>Internal </a:t>
            </a:r>
            <a:r>
              <a:rPr lang="en-US" dirty="0"/>
              <a:t>audits are important for several other reasons:</a:t>
            </a:r>
          </a:p>
        </p:txBody>
      </p:sp>
      <p:sp>
        <p:nvSpPr>
          <p:cNvPr id="6" name="Rectangle 5"/>
          <p:cNvSpPr/>
          <p:nvPr/>
        </p:nvSpPr>
        <p:spPr>
          <a:xfrm>
            <a:off x="255431" y="3124200"/>
            <a:ext cx="3124200" cy="830997"/>
          </a:xfrm>
          <a:prstGeom prst="rect">
            <a:avLst/>
          </a:prstGeom>
          <a:solidFill>
            <a:schemeClr val="accent2">
              <a:lumMod val="40000"/>
              <a:lumOff val="60000"/>
            </a:schemeClr>
          </a:solidFill>
          <a:ln>
            <a:solidFill>
              <a:srgbClr val="FFFF00"/>
            </a:solidFill>
          </a:ln>
        </p:spPr>
        <p:txBody>
          <a:bodyPr wrap="square">
            <a:spAutoFit/>
          </a:bodyPr>
          <a:lstStyle/>
          <a:p>
            <a:r>
              <a:rPr lang="en-US" sz="1600" dirty="0"/>
              <a:t>Internal audits identify and rectify any issues before an external certification audit is carried out.</a:t>
            </a:r>
          </a:p>
        </p:txBody>
      </p:sp>
      <p:sp>
        <p:nvSpPr>
          <p:cNvPr id="7" name="Rectangle 6"/>
          <p:cNvSpPr/>
          <p:nvPr/>
        </p:nvSpPr>
        <p:spPr>
          <a:xfrm>
            <a:off x="5800859" y="3370422"/>
            <a:ext cx="2962141" cy="584775"/>
          </a:xfrm>
          <a:prstGeom prst="rect">
            <a:avLst/>
          </a:prstGeom>
          <a:solidFill>
            <a:schemeClr val="accent2">
              <a:lumMod val="40000"/>
              <a:lumOff val="60000"/>
            </a:schemeClr>
          </a:solidFill>
          <a:ln>
            <a:solidFill>
              <a:srgbClr val="FFFF00"/>
            </a:solidFill>
          </a:ln>
        </p:spPr>
        <p:txBody>
          <a:bodyPr wrap="square">
            <a:spAutoFit/>
          </a:bodyPr>
          <a:lstStyle/>
          <a:p>
            <a:r>
              <a:rPr lang="en-US" sz="1600" dirty="0"/>
              <a:t>Internal audits identify opportunities for improvement.</a:t>
            </a:r>
          </a:p>
        </p:txBody>
      </p:sp>
      <p:sp>
        <p:nvSpPr>
          <p:cNvPr id="8" name="Rectangle 7"/>
          <p:cNvSpPr/>
          <p:nvPr/>
        </p:nvSpPr>
        <p:spPr>
          <a:xfrm>
            <a:off x="196403" y="5410200"/>
            <a:ext cx="4495800" cy="1077218"/>
          </a:xfrm>
          <a:prstGeom prst="rect">
            <a:avLst/>
          </a:prstGeom>
          <a:solidFill>
            <a:schemeClr val="accent2">
              <a:lumMod val="40000"/>
              <a:lumOff val="60000"/>
            </a:schemeClr>
          </a:solidFill>
          <a:ln>
            <a:solidFill>
              <a:srgbClr val="FFFF00"/>
            </a:solidFill>
          </a:ln>
        </p:spPr>
        <p:txBody>
          <a:bodyPr wrap="square">
            <a:spAutoFit/>
          </a:bodyPr>
          <a:lstStyle/>
          <a:p>
            <a:r>
              <a:rPr lang="en-US" sz="1600" dirty="0"/>
              <a:t>Performing regular internal audits provides reassurance to the organization and the certification body that you are continuously reviewing the Information Security Management System (ISMS).</a:t>
            </a:r>
          </a:p>
        </p:txBody>
      </p:sp>
      <p:sp>
        <p:nvSpPr>
          <p:cNvPr id="9" name="Rectangle 8"/>
          <p:cNvSpPr/>
          <p:nvPr/>
        </p:nvSpPr>
        <p:spPr>
          <a:xfrm>
            <a:off x="5643629" y="5533310"/>
            <a:ext cx="3276600" cy="830997"/>
          </a:xfrm>
          <a:prstGeom prst="rect">
            <a:avLst/>
          </a:prstGeom>
          <a:solidFill>
            <a:schemeClr val="accent2">
              <a:lumMod val="40000"/>
              <a:lumOff val="60000"/>
            </a:schemeClr>
          </a:solidFill>
          <a:ln>
            <a:solidFill>
              <a:srgbClr val="FFFF00"/>
            </a:solidFill>
          </a:ln>
        </p:spPr>
        <p:txBody>
          <a:bodyPr wrap="square">
            <a:spAutoFit/>
          </a:bodyPr>
          <a:lstStyle/>
          <a:p>
            <a:r>
              <a:rPr lang="en-US" sz="1600" dirty="0"/>
              <a:t>Internal audits serve as a reminder to staff that compliance with requirements is a business priority.</a:t>
            </a:r>
          </a:p>
        </p:txBody>
      </p:sp>
      <p:sp>
        <p:nvSpPr>
          <p:cNvPr id="10" name="Bent Arrow 9"/>
          <p:cNvSpPr/>
          <p:nvPr/>
        </p:nvSpPr>
        <p:spPr>
          <a:xfrm rot="5400000">
            <a:off x="6107746" y="4695482"/>
            <a:ext cx="914400" cy="51503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ent Arrow 11"/>
          <p:cNvSpPr/>
          <p:nvPr/>
        </p:nvSpPr>
        <p:spPr>
          <a:xfrm rot="16200000" flipH="1">
            <a:off x="2659220" y="4686301"/>
            <a:ext cx="849469" cy="5334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ent Arrow 12"/>
          <p:cNvSpPr/>
          <p:nvPr/>
        </p:nvSpPr>
        <p:spPr>
          <a:xfrm flipH="1">
            <a:off x="3473802" y="3370422"/>
            <a:ext cx="541179" cy="87108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ent Arrow 13"/>
          <p:cNvSpPr/>
          <p:nvPr/>
        </p:nvSpPr>
        <p:spPr>
          <a:xfrm rot="10800000" flipH="1" flipV="1">
            <a:off x="5246749" y="3539698"/>
            <a:ext cx="519766" cy="70181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874063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9595" y="2687598"/>
            <a:ext cx="1689886" cy="1107996"/>
          </a:xfrm>
          <a:prstGeom prst="rect">
            <a:avLst/>
          </a:prstGeom>
          <a:noFill/>
        </p:spPr>
        <p:txBody>
          <a:bodyPr wrap="none" rtlCol="0" anchor="ctr">
            <a:spAutoFit/>
          </a:bodyPr>
          <a:lstStyle/>
          <a:p>
            <a:pPr algn="ctr"/>
            <a:r>
              <a:rPr lang="en-US" sz="6600" b="1" dirty="0" smtClean="0">
                <a:effectLst>
                  <a:outerShdw blurRad="38100" dist="38100" dir="2700000" algn="tl">
                    <a:srgbClr val="000000">
                      <a:alpha val="43137"/>
                    </a:srgbClr>
                  </a:outerShdw>
                </a:effectLst>
              </a:rPr>
              <a:t>END</a:t>
            </a:r>
            <a:endParaRPr lang="en-US" sz="6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03909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228600" y="258763"/>
            <a:ext cx="2137380" cy="400110"/>
          </a:xfrm>
          <a:prstGeom prst="rect">
            <a:avLst/>
          </a:prstGeom>
          <a:noFill/>
          <a:ln w="9525">
            <a:noFill/>
            <a:miter lim="800000"/>
            <a:headEnd/>
            <a:tailEnd/>
          </a:ln>
        </p:spPr>
        <p:txBody>
          <a:bodyPr wrap="none">
            <a:spAutoFit/>
          </a:bodyPr>
          <a:lstStyle/>
          <a:p>
            <a:r>
              <a:rPr lang="en-IN" altLang="en-US" sz="2000" b="1" dirty="0"/>
              <a:t>Auditing Life Cycle</a:t>
            </a:r>
          </a:p>
        </p:txBody>
      </p:sp>
      <p:pic>
        <p:nvPicPr>
          <p:cNvPr id="3" name="Picture 73"/>
          <p:cNvPicPr>
            <a:picLocks noChangeAspect="1" noChangeArrowheads="1"/>
          </p:cNvPicPr>
          <p:nvPr/>
        </p:nvPicPr>
        <p:blipFill>
          <a:blip r:embed="rId2"/>
          <a:srcRect t="6346"/>
          <a:stretch>
            <a:fillRect/>
          </a:stretch>
        </p:blipFill>
        <p:spPr bwMode="auto">
          <a:xfrm>
            <a:off x="609600" y="990600"/>
            <a:ext cx="7796948" cy="5280025"/>
          </a:xfrm>
          <a:prstGeom prst="rect">
            <a:avLst/>
          </a:prstGeom>
          <a:noFill/>
          <a:ln w="9525">
            <a:noFill/>
            <a:miter lim="800000"/>
            <a:headEnd/>
            <a:tailEnd/>
          </a:ln>
        </p:spPr>
      </p:pic>
    </p:spTree>
    <p:extLst>
      <p:ext uri="{BB962C8B-B14F-4D97-AF65-F5344CB8AC3E}">
        <p14:creationId xmlns:p14="http://schemas.microsoft.com/office/powerpoint/2010/main" val="20333126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197550" y="231836"/>
            <a:ext cx="2137380" cy="400110"/>
          </a:xfrm>
          <a:prstGeom prst="rect">
            <a:avLst/>
          </a:prstGeom>
          <a:noFill/>
          <a:ln w="9525">
            <a:noFill/>
            <a:miter lim="800000"/>
            <a:headEnd/>
            <a:tailEnd/>
          </a:ln>
        </p:spPr>
        <p:txBody>
          <a:bodyPr wrap="none">
            <a:spAutoFit/>
          </a:bodyPr>
          <a:lstStyle/>
          <a:p>
            <a:r>
              <a:rPr lang="en-IN" altLang="en-US" sz="2000" b="1" dirty="0"/>
              <a:t>Auditing Life Cycle</a:t>
            </a:r>
          </a:p>
        </p:txBody>
      </p:sp>
      <p:grpSp>
        <p:nvGrpSpPr>
          <p:cNvPr id="78" name="Group 77"/>
          <p:cNvGrpSpPr/>
          <p:nvPr/>
        </p:nvGrpSpPr>
        <p:grpSpPr>
          <a:xfrm>
            <a:off x="660471" y="879341"/>
            <a:ext cx="8077200" cy="5687307"/>
            <a:chOff x="537480" y="710519"/>
            <a:chExt cx="8077200" cy="5687307"/>
          </a:xfrm>
        </p:grpSpPr>
        <p:sp>
          <p:nvSpPr>
            <p:cNvPr id="55" name="Rounded Rectangle 54"/>
            <p:cNvSpPr/>
            <p:nvPr/>
          </p:nvSpPr>
          <p:spPr>
            <a:xfrm>
              <a:off x="537480" y="710519"/>
              <a:ext cx="8077200" cy="56873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905000" y="1154960"/>
              <a:ext cx="1333578" cy="71269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Audit Request</a:t>
              </a:r>
              <a:endParaRPr lang="en-US" sz="1200" b="1" dirty="0">
                <a:solidFill>
                  <a:schemeClr val="tx1"/>
                </a:solidFill>
              </a:endParaRPr>
            </a:p>
          </p:txBody>
        </p:sp>
        <p:sp>
          <p:nvSpPr>
            <p:cNvPr id="5" name="Rounded Rectangle 4"/>
            <p:cNvSpPr/>
            <p:nvPr/>
          </p:nvSpPr>
          <p:spPr>
            <a:xfrm>
              <a:off x="3737501" y="1148047"/>
              <a:ext cx="1333578" cy="71269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Audit Data Agreement</a:t>
              </a:r>
              <a:endParaRPr lang="en-US" sz="1200" b="1" dirty="0">
                <a:solidFill>
                  <a:schemeClr val="tx1"/>
                </a:solidFill>
              </a:endParaRPr>
            </a:p>
          </p:txBody>
        </p:sp>
        <p:sp>
          <p:nvSpPr>
            <p:cNvPr id="6" name="Rounded Rectangle 5"/>
            <p:cNvSpPr/>
            <p:nvPr/>
          </p:nvSpPr>
          <p:spPr>
            <a:xfrm>
              <a:off x="5560398" y="1154960"/>
              <a:ext cx="1333578" cy="71269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Audit Assignment</a:t>
              </a:r>
              <a:endParaRPr lang="en-US" sz="1200" b="1" dirty="0">
                <a:solidFill>
                  <a:schemeClr val="tx1"/>
                </a:solidFill>
              </a:endParaRPr>
            </a:p>
          </p:txBody>
        </p:sp>
        <p:sp>
          <p:nvSpPr>
            <p:cNvPr id="7" name="Rounded Rectangle 6"/>
            <p:cNvSpPr/>
            <p:nvPr/>
          </p:nvSpPr>
          <p:spPr>
            <a:xfrm>
              <a:off x="5547538" y="2631362"/>
              <a:ext cx="1333578" cy="71269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Requirements  Request</a:t>
              </a:r>
              <a:endParaRPr lang="en-US" sz="1200" b="1" dirty="0">
                <a:solidFill>
                  <a:schemeClr val="tx1"/>
                </a:solidFill>
              </a:endParaRPr>
            </a:p>
          </p:txBody>
        </p:sp>
        <p:sp>
          <p:nvSpPr>
            <p:cNvPr id="8" name="Rounded Rectangle 7"/>
            <p:cNvSpPr/>
            <p:nvPr/>
          </p:nvSpPr>
          <p:spPr>
            <a:xfrm>
              <a:off x="3737501" y="2627906"/>
              <a:ext cx="1333578" cy="71269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Agenda Sent to Auditee</a:t>
              </a:r>
              <a:endParaRPr lang="en-US" sz="1200" b="1" dirty="0">
                <a:solidFill>
                  <a:schemeClr val="tx1"/>
                </a:solidFill>
              </a:endParaRPr>
            </a:p>
          </p:txBody>
        </p:sp>
        <p:sp>
          <p:nvSpPr>
            <p:cNvPr id="9" name="Rounded Rectangle 8"/>
            <p:cNvSpPr/>
            <p:nvPr/>
          </p:nvSpPr>
          <p:spPr>
            <a:xfrm>
              <a:off x="1885885" y="2627906"/>
              <a:ext cx="1333578" cy="71269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Audit Preparation</a:t>
              </a:r>
            </a:p>
          </p:txBody>
        </p:sp>
        <p:sp>
          <p:nvSpPr>
            <p:cNvPr id="10" name="Rounded Rectangle 9"/>
            <p:cNvSpPr/>
            <p:nvPr/>
          </p:nvSpPr>
          <p:spPr>
            <a:xfrm>
              <a:off x="1117566" y="4089308"/>
              <a:ext cx="1333578" cy="71269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Audit Execution</a:t>
              </a:r>
              <a:endParaRPr lang="en-US" sz="1200" b="1" dirty="0">
                <a:solidFill>
                  <a:schemeClr val="tx1"/>
                </a:solidFill>
              </a:endParaRPr>
            </a:p>
          </p:txBody>
        </p:sp>
        <p:sp>
          <p:nvSpPr>
            <p:cNvPr id="11" name="Rounded Rectangle 10"/>
            <p:cNvSpPr/>
            <p:nvPr/>
          </p:nvSpPr>
          <p:spPr>
            <a:xfrm>
              <a:off x="2790904" y="4052602"/>
              <a:ext cx="1333578" cy="71269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Preliminary Report issuance</a:t>
              </a:r>
              <a:endParaRPr lang="en-US" sz="1200" b="1" dirty="0">
                <a:solidFill>
                  <a:schemeClr val="tx1"/>
                </a:solidFill>
              </a:endParaRPr>
            </a:p>
          </p:txBody>
        </p:sp>
        <p:sp>
          <p:nvSpPr>
            <p:cNvPr id="12" name="Rounded Rectangle 11"/>
            <p:cNvSpPr/>
            <p:nvPr/>
          </p:nvSpPr>
          <p:spPr>
            <a:xfrm>
              <a:off x="4844524" y="4037960"/>
              <a:ext cx="1333578" cy="71269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Draft Audit Report issuance</a:t>
              </a:r>
              <a:endParaRPr lang="en-US" sz="1200" b="1" dirty="0">
                <a:solidFill>
                  <a:schemeClr val="tx1"/>
                </a:solidFill>
              </a:endParaRPr>
            </a:p>
          </p:txBody>
        </p:sp>
        <p:sp>
          <p:nvSpPr>
            <p:cNvPr id="13" name="Rounded Rectangle 12"/>
            <p:cNvSpPr/>
            <p:nvPr/>
          </p:nvSpPr>
          <p:spPr>
            <a:xfrm>
              <a:off x="6667421" y="4037960"/>
              <a:ext cx="1333578" cy="71269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Final Report Issuance</a:t>
              </a:r>
              <a:endParaRPr lang="en-US" sz="1200" b="1" dirty="0">
                <a:solidFill>
                  <a:schemeClr val="tx1"/>
                </a:solidFill>
              </a:endParaRPr>
            </a:p>
          </p:txBody>
        </p:sp>
        <p:sp>
          <p:nvSpPr>
            <p:cNvPr id="14" name="Rounded Rectangle 13"/>
            <p:cNvSpPr/>
            <p:nvPr/>
          </p:nvSpPr>
          <p:spPr>
            <a:xfrm>
              <a:off x="6667421" y="5459616"/>
              <a:ext cx="1333578" cy="71269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Communication of results Auditee</a:t>
              </a:r>
              <a:endParaRPr lang="en-US" sz="1200" b="1" dirty="0">
                <a:solidFill>
                  <a:schemeClr val="tx1"/>
                </a:solidFill>
              </a:endParaRPr>
            </a:p>
          </p:txBody>
        </p:sp>
        <p:sp>
          <p:nvSpPr>
            <p:cNvPr id="15" name="Rounded Rectangle 14"/>
            <p:cNvSpPr/>
            <p:nvPr/>
          </p:nvSpPr>
          <p:spPr>
            <a:xfrm>
              <a:off x="4844524" y="5459561"/>
              <a:ext cx="1333578" cy="71269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Bi-annual remediation Plan Follow up</a:t>
              </a:r>
              <a:endParaRPr lang="en-US" sz="1200" b="1" dirty="0">
                <a:solidFill>
                  <a:schemeClr val="tx1"/>
                </a:solidFill>
              </a:endParaRPr>
            </a:p>
          </p:txBody>
        </p:sp>
        <p:sp>
          <p:nvSpPr>
            <p:cNvPr id="16" name="Rounded Rectangle 15"/>
            <p:cNvSpPr/>
            <p:nvPr/>
          </p:nvSpPr>
          <p:spPr>
            <a:xfrm>
              <a:off x="2821089" y="5418610"/>
              <a:ext cx="1333578" cy="71269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Remediation Plan Periodic update</a:t>
              </a:r>
              <a:endParaRPr lang="en-US" sz="1200" b="1" dirty="0">
                <a:solidFill>
                  <a:schemeClr val="tx1"/>
                </a:solidFill>
              </a:endParaRPr>
            </a:p>
          </p:txBody>
        </p:sp>
        <p:sp>
          <p:nvSpPr>
            <p:cNvPr id="17" name="Rounded Rectangle 16"/>
            <p:cNvSpPr/>
            <p:nvPr/>
          </p:nvSpPr>
          <p:spPr>
            <a:xfrm>
              <a:off x="1117566" y="5384535"/>
              <a:ext cx="1333578" cy="71269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Action Plan sent to audit sponsors</a:t>
              </a:r>
              <a:endParaRPr lang="en-US" sz="1200" b="1" dirty="0">
                <a:solidFill>
                  <a:schemeClr val="tx1"/>
                </a:solidFill>
              </a:endParaRPr>
            </a:p>
          </p:txBody>
        </p:sp>
        <p:sp>
          <p:nvSpPr>
            <p:cNvPr id="18" name="TextBox 17"/>
            <p:cNvSpPr txBox="1"/>
            <p:nvPr/>
          </p:nvSpPr>
          <p:spPr>
            <a:xfrm>
              <a:off x="3656264" y="725453"/>
              <a:ext cx="1496051" cy="307777"/>
            </a:xfrm>
            <a:prstGeom prst="rect">
              <a:avLst/>
            </a:prstGeom>
            <a:noFill/>
          </p:spPr>
          <p:txBody>
            <a:bodyPr wrap="none" rtlCol="0">
              <a:spAutoFit/>
            </a:bodyPr>
            <a:lstStyle/>
            <a:p>
              <a:r>
                <a:rPr lang="en-US" sz="1400" b="1" u="sng" dirty="0" smtClean="0"/>
                <a:t>AUDIT PLANNING</a:t>
              </a:r>
              <a:endParaRPr lang="en-US" sz="1400" b="1" u="sng" dirty="0"/>
            </a:p>
          </p:txBody>
        </p:sp>
        <p:sp>
          <p:nvSpPr>
            <p:cNvPr id="19" name="TextBox 18"/>
            <p:cNvSpPr txBox="1"/>
            <p:nvPr/>
          </p:nvSpPr>
          <p:spPr>
            <a:xfrm>
              <a:off x="3529916" y="2145560"/>
              <a:ext cx="1748748" cy="307777"/>
            </a:xfrm>
            <a:prstGeom prst="rect">
              <a:avLst/>
            </a:prstGeom>
            <a:noFill/>
          </p:spPr>
          <p:txBody>
            <a:bodyPr wrap="none" rtlCol="0">
              <a:spAutoFit/>
            </a:bodyPr>
            <a:lstStyle/>
            <a:p>
              <a:r>
                <a:rPr lang="en-US" sz="1400" b="1" u="sng" dirty="0" smtClean="0"/>
                <a:t>AUDIT PREPARATION</a:t>
              </a:r>
              <a:endParaRPr lang="en-US" sz="1400" b="1" u="sng" dirty="0"/>
            </a:p>
          </p:txBody>
        </p:sp>
        <p:sp>
          <p:nvSpPr>
            <p:cNvPr id="20" name="TextBox 19"/>
            <p:cNvSpPr txBox="1"/>
            <p:nvPr/>
          </p:nvSpPr>
          <p:spPr>
            <a:xfrm>
              <a:off x="3715037" y="3610791"/>
              <a:ext cx="1559145" cy="307777"/>
            </a:xfrm>
            <a:prstGeom prst="rect">
              <a:avLst/>
            </a:prstGeom>
            <a:noFill/>
          </p:spPr>
          <p:txBody>
            <a:bodyPr wrap="none" rtlCol="0">
              <a:spAutoFit/>
            </a:bodyPr>
            <a:lstStyle/>
            <a:p>
              <a:r>
                <a:rPr lang="en-US" sz="1400" b="1" u="sng" dirty="0" smtClean="0"/>
                <a:t>AUDIT EXECUTION</a:t>
              </a:r>
              <a:endParaRPr lang="en-US" sz="1400" b="1" u="sng" dirty="0"/>
            </a:p>
          </p:txBody>
        </p:sp>
        <p:cxnSp>
          <p:nvCxnSpPr>
            <p:cNvPr id="25" name="Straight Arrow Connector 24"/>
            <p:cNvCxnSpPr/>
            <p:nvPr/>
          </p:nvCxnSpPr>
          <p:spPr>
            <a:xfrm flipV="1">
              <a:off x="5094703" y="1515604"/>
              <a:ext cx="476459" cy="691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7" name="Straight Arrow Connector 26"/>
            <p:cNvCxnSpPr/>
            <p:nvPr/>
          </p:nvCxnSpPr>
          <p:spPr>
            <a:xfrm flipH="1" flipV="1">
              <a:off x="3219463" y="2939128"/>
              <a:ext cx="476459" cy="691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8" name="Straight Arrow Connector 27"/>
            <p:cNvCxnSpPr/>
            <p:nvPr/>
          </p:nvCxnSpPr>
          <p:spPr>
            <a:xfrm flipH="1" flipV="1">
              <a:off x="5071079" y="2984255"/>
              <a:ext cx="476459" cy="691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7" name="Straight Arrow Connector 36"/>
            <p:cNvCxnSpPr/>
            <p:nvPr/>
          </p:nvCxnSpPr>
          <p:spPr>
            <a:xfrm flipH="1">
              <a:off x="2334930" y="5740884"/>
              <a:ext cx="486159"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8" name="Straight Arrow Connector 37"/>
            <p:cNvCxnSpPr>
              <a:endCxn id="12" idx="1"/>
            </p:cNvCxnSpPr>
            <p:nvPr/>
          </p:nvCxnSpPr>
          <p:spPr>
            <a:xfrm flipV="1">
              <a:off x="4124482" y="4394309"/>
              <a:ext cx="720042" cy="1464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9" name="Straight Arrow Connector 38"/>
            <p:cNvCxnSpPr>
              <a:endCxn id="13" idx="1"/>
            </p:cNvCxnSpPr>
            <p:nvPr/>
          </p:nvCxnSpPr>
          <p:spPr>
            <a:xfrm flipV="1">
              <a:off x="6178102" y="4394309"/>
              <a:ext cx="489319" cy="1464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42" name="TextBox 41"/>
            <p:cNvSpPr txBox="1"/>
            <p:nvPr/>
          </p:nvSpPr>
          <p:spPr>
            <a:xfrm>
              <a:off x="3612310" y="5078245"/>
              <a:ext cx="1583960" cy="307777"/>
            </a:xfrm>
            <a:prstGeom prst="rect">
              <a:avLst/>
            </a:prstGeom>
            <a:noFill/>
          </p:spPr>
          <p:txBody>
            <a:bodyPr wrap="none" rtlCol="0">
              <a:spAutoFit/>
            </a:bodyPr>
            <a:lstStyle/>
            <a:p>
              <a:r>
                <a:rPr lang="en-US" sz="1400" b="1" u="sng" dirty="0" smtClean="0"/>
                <a:t>AUDIT FOLLOW UP</a:t>
              </a:r>
              <a:endParaRPr lang="en-US" sz="1400" b="1" u="sng" dirty="0"/>
            </a:p>
          </p:txBody>
        </p:sp>
        <p:cxnSp>
          <p:nvCxnSpPr>
            <p:cNvPr id="43" name="Straight Arrow Connector 42"/>
            <p:cNvCxnSpPr/>
            <p:nvPr/>
          </p:nvCxnSpPr>
          <p:spPr>
            <a:xfrm>
              <a:off x="2451144" y="4445657"/>
              <a:ext cx="33976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8" name="Straight Arrow Connector 47"/>
            <p:cNvCxnSpPr/>
            <p:nvPr/>
          </p:nvCxnSpPr>
          <p:spPr>
            <a:xfrm flipH="1">
              <a:off x="6165566" y="5822536"/>
              <a:ext cx="51439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0" name="Straight Arrow Connector 69"/>
            <p:cNvCxnSpPr>
              <a:endCxn id="16" idx="3"/>
            </p:cNvCxnSpPr>
            <p:nvPr/>
          </p:nvCxnSpPr>
          <p:spPr>
            <a:xfrm flipH="1">
              <a:off x="4154667" y="5767738"/>
              <a:ext cx="673675" cy="722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72" name="Curved Left Arrow 71"/>
            <p:cNvSpPr/>
            <p:nvPr/>
          </p:nvSpPr>
          <p:spPr>
            <a:xfrm>
              <a:off x="7010400" y="1504396"/>
              <a:ext cx="457200" cy="161980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U-Turn Arrow 74"/>
            <p:cNvSpPr/>
            <p:nvPr/>
          </p:nvSpPr>
          <p:spPr>
            <a:xfrm rot="16200000" flipH="1">
              <a:off x="368197" y="3231403"/>
              <a:ext cx="1708433" cy="1123883"/>
            </a:xfrm>
            <a:prstGeom prst="uturnArrow">
              <a:avLst>
                <a:gd name="adj1" fmla="val 11483"/>
                <a:gd name="adj2" fmla="val 17279"/>
                <a:gd name="adj3" fmla="val 13129"/>
                <a:gd name="adj4" fmla="val 32236"/>
                <a:gd name="adj5" fmla="val 39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Curved Left Arrow 76"/>
            <p:cNvSpPr/>
            <p:nvPr/>
          </p:nvSpPr>
          <p:spPr>
            <a:xfrm>
              <a:off x="8032375" y="4356569"/>
              <a:ext cx="381000" cy="1555336"/>
            </a:xfrm>
            <a:prstGeom prst="curvedLeftArrow">
              <a:avLst>
                <a:gd name="adj1" fmla="val 25000"/>
                <a:gd name="adj2" fmla="val 50000"/>
                <a:gd name="adj3" fmla="val 214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6874063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93306" y="119621"/>
            <a:ext cx="2924390" cy="553998"/>
          </a:xfrm>
          <a:prstGeom prst="rect">
            <a:avLst/>
          </a:prstGeom>
          <a:noFill/>
          <a:ln w="9525">
            <a:noFill/>
            <a:miter lim="800000"/>
            <a:headEnd/>
            <a:tailEnd/>
          </a:ln>
        </p:spPr>
        <p:txBody>
          <a:bodyPr wrap="none">
            <a:spAutoFit/>
          </a:bodyPr>
          <a:lstStyle/>
          <a:p>
            <a:pPr>
              <a:defRPr/>
            </a:pPr>
            <a:r>
              <a:rPr lang="en-US" altLang="en-US" b="1" i="1" dirty="0">
                <a:latin typeface="+mj-lt"/>
              </a:rPr>
              <a:t>Introduction to System Audit</a:t>
            </a:r>
          </a:p>
          <a:p>
            <a:pPr>
              <a:defRPr/>
            </a:pPr>
            <a:endParaRPr lang="en-IN" altLang="en-US" sz="1200" b="1" i="1" dirty="0">
              <a:latin typeface="+mj-lt"/>
            </a:endParaRPr>
          </a:p>
        </p:txBody>
      </p:sp>
      <p:sp>
        <p:nvSpPr>
          <p:cNvPr id="3" name="TextBox 23"/>
          <p:cNvSpPr txBox="1">
            <a:spLocks noChangeArrowheads="1"/>
          </p:cNvSpPr>
          <p:nvPr/>
        </p:nvSpPr>
        <p:spPr bwMode="auto">
          <a:xfrm>
            <a:off x="3792828" y="119621"/>
            <a:ext cx="1564274" cy="369332"/>
          </a:xfrm>
          <a:prstGeom prst="rect">
            <a:avLst/>
          </a:prstGeom>
          <a:noFill/>
          <a:ln w="9525">
            <a:noFill/>
            <a:miter lim="800000"/>
            <a:headEnd/>
            <a:tailEnd/>
          </a:ln>
        </p:spPr>
        <p:txBody>
          <a:bodyPr wrap="none">
            <a:spAutoFit/>
          </a:bodyPr>
          <a:lstStyle/>
          <a:p>
            <a:r>
              <a:rPr lang="en-IN" altLang="en-US" b="1" i="1" dirty="0">
                <a:solidFill>
                  <a:schemeClr val="tx2"/>
                </a:solidFill>
                <a:latin typeface="Arial Narrow" pitchFamily="34" charset="0"/>
              </a:rPr>
              <a:t>Sampling Audit</a:t>
            </a:r>
          </a:p>
        </p:txBody>
      </p:sp>
      <p:sp>
        <p:nvSpPr>
          <p:cNvPr id="4" name="Minus 3"/>
          <p:cNvSpPr/>
          <p:nvPr/>
        </p:nvSpPr>
        <p:spPr>
          <a:xfrm>
            <a:off x="2958668" y="-48157"/>
            <a:ext cx="868504" cy="721776"/>
          </a:xfrm>
          <a:prstGeom prst="mathMinus">
            <a:avLst/>
          </a:prstGeom>
          <a:solidFill>
            <a:schemeClr val="bg1">
              <a:lumMod val="8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
          <p:cNvSpPr>
            <a:spLocks noChangeArrowheads="1"/>
          </p:cNvSpPr>
          <p:nvPr/>
        </p:nvSpPr>
        <p:spPr bwMode="auto">
          <a:xfrm>
            <a:off x="183128" y="2320806"/>
            <a:ext cx="2362200" cy="1600438"/>
          </a:xfrm>
          <a:prstGeom prst="rect">
            <a:avLst/>
          </a:prstGeom>
          <a:noFill/>
          <a:ln w="9525">
            <a:noFill/>
            <a:miter lim="800000"/>
            <a:headEnd/>
            <a:tailEnd/>
          </a:ln>
        </p:spPr>
        <p:txBody>
          <a:bodyPr wrap="square">
            <a:spAutoFit/>
          </a:bodyPr>
          <a:lstStyle/>
          <a:p>
            <a:pPr algn="just">
              <a:defRPr/>
            </a:pPr>
            <a:r>
              <a:rPr lang="en-US" altLang="en-US" sz="1400" dirty="0">
                <a:solidFill>
                  <a:srgbClr val="000000"/>
                </a:solidFill>
                <a:latin typeface="+mj-lt"/>
              </a:rPr>
              <a:t>Systematic, independent and documented </a:t>
            </a:r>
            <a:r>
              <a:rPr lang="en-US" altLang="en-US" sz="1400" i="1" dirty="0">
                <a:solidFill>
                  <a:srgbClr val="000000"/>
                </a:solidFill>
                <a:latin typeface="+mj-lt"/>
              </a:rPr>
              <a:t>process </a:t>
            </a:r>
            <a:r>
              <a:rPr lang="en-US" altLang="en-US" sz="1400" dirty="0">
                <a:solidFill>
                  <a:srgbClr val="000000"/>
                </a:solidFill>
                <a:latin typeface="+mj-lt"/>
              </a:rPr>
              <a:t>for obtaining audit evidence and evaluating it objectively to determine the extent to which the audit criteria are fulfilled</a:t>
            </a:r>
            <a:endParaRPr lang="en-IN" altLang="en-US" sz="1400" dirty="0">
              <a:latin typeface="+mj-lt"/>
            </a:endParaRPr>
          </a:p>
        </p:txBody>
      </p:sp>
      <p:pic>
        <p:nvPicPr>
          <p:cNvPr id="6" name="Picture 3"/>
          <p:cNvPicPr>
            <a:picLocks noChangeAspect="1" noChangeArrowheads="1"/>
          </p:cNvPicPr>
          <p:nvPr/>
        </p:nvPicPr>
        <p:blipFill>
          <a:blip r:embed="rId2"/>
          <a:srcRect/>
          <a:stretch>
            <a:fillRect/>
          </a:stretch>
        </p:blipFill>
        <p:spPr bwMode="auto">
          <a:xfrm>
            <a:off x="3156083" y="2264569"/>
            <a:ext cx="3089275" cy="2614919"/>
          </a:xfrm>
          <a:prstGeom prst="rect">
            <a:avLst/>
          </a:prstGeom>
          <a:noFill/>
          <a:ln w="9525">
            <a:noFill/>
            <a:miter lim="800000"/>
            <a:headEnd/>
            <a:tailEnd/>
          </a:ln>
        </p:spPr>
      </p:pic>
      <p:grpSp>
        <p:nvGrpSpPr>
          <p:cNvPr id="7" name="Group 21"/>
          <p:cNvGrpSpPr>
            <a:grpSpLocks/>
          </p:cNvGrpSpPr>
          <p:nvPr/>
        </p:nvGrpSpPr>
        <p:grpSpPr bwMode="auto">
          <a:xfrm>
            <a:off x="2890209" y="1256506"/>
            <a:ext cx="3369512" cy="1008063"/>
            <a:chOff x="666402" y="620688"/>
            <a:chExt cx="3369660" cy="1008112"/>
          </a:xfrm>
        </p:grpSpPr>
        <p:sp>
          <p:nvSpPr>
            <p:cNvPr id="8" name="TextBox 7">
              <a:extLst>
                <a:ext uri="{FF2B5EF4-FFF2-40B4-BE49-F238E27FC236}"/>
              </a:extLst>
            </p:cNvPr>
            <p:cNvSpPr txBox="1"/>
            <p:nvPr/>
          </p:nvSpPr>
          <p:spPr>
            <a:xfrm>
              <a:off x="666402" y="620688"/>
              <a:ext cx="3369660" cy="492467"/>
            </a:xfrm>
            <a:prstGeom prst="rect">
              <a:avLst/>
            </a:prstGeom>
            <a:noFill/>
          </p:spPr>
          <p:txBody>
            <a:bodyPr wrap="none">
              <a:spAutoFit/>
            </a:bodyPr>
            <a:lstStyle/>
            <a:p>
              <a:pPr algn="ctr" eaLnBrk="1" hangingPunct="1">
                <a:defRPr/>
              </a:pPr>
              <a:r>
                <a:rPr lang="en-US" sz="1200" b="1" dirty="0"/>
                <a:t>Samples (P.D.P)</a:t>
              </a:r>
            </a:p>
            <a:p>
              <a:pPr eaLnBrk="1" hangingPunct="1">
                <a:defRPr/>
              </a:pPr>
              <a:r>
                <a:rPr lang="en-US" sz="1400" b="1" dirty="0">
                  <a:solidFill>
                    <a:schemeClr val="tx2">
                      <a:lumMod val="50000"/>
                    </a:schemeClr>
                  </a:solidFill>
                </a:rPr>
                <a:t>Processes (P) + Documents (D) + People (P</a:t>
              </a:r>
              <a:r>
                <a:rPr lang="en-US" sz="1400" b="1" dirty="0"/>
                <a:t>)</a:t>
              </a:r>
              <a:endParaRPr lang="en-IN" sz="1400" b="1" dirty="0"/>
            </a:p>
          </p:txBody>
        </p:sp>
        <p:sp>
          <p:nvSpPr>
            <p:cNvPr id="9" name="Down Arrow 8">
              <a:extLst>
                <a:ext uri="{FF2B5EF4-FFF2-40B4-BE49-F238E27FC236}"/>
              </a:extLst>
            </p:cNvPr>
            <p:cNvSpPr/>
            <p:nvPr/>
          </p:nvSpPr>
          <p:spPr>
            <a:xfrm>
              <a:off x="2124210" y="1052509"/>
              <a:ext cx="358791" cy="576291"/>
            </a:xfrm>
            <a:prstGeom prst="downArrow">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grpSp>
      <p:grpSp>
        <p:nvGrpSpPr>
          <p:cNvPr id="10" name="Group 23"/>
          <p:cNvGrpSpPr>
            <a:grpSpLocks/>
          </p:cNvGrpSpPr>
          <p:nvPr/>
        </p:nvGrpSpPr>
        <p:grpSpPr bwMode="auto">
          <a:xfrm>
            <a:off x="2658793" y="1767681"/>
            <a:ext cx="1273416" cy="4217988"/>
            <a:chOff x="129906" y="1196752"/>
            <a:chExt cx="1273137" cy="4218768"/>
          </a:xfrm>
        </p:grpSpPr>
        <p:sp>
          <p:nvSpPr>
            <p:cNvPr id="11" name="Up Arrow 10">
              <a:extLst>
                <a:ext uri="{FF2B5EF4-FFF2-40B4-BE49-F238E27FC236}"/>
              </a:extLst>
            </p:cNvPr>
            <p:cNvSpPr/>
            <p:nvPr/>
          </p:nvSpPr>
          <p:spPr>
            <a:xfrm>
              <a:off x="468210" y="4292949"/>
              <a:ext cx="142844" cy="1122571"/>
            </a:xfrm>
            <a:prstGeom prst="upArrow">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12" name="TextBox 11">
              <a:extLst>
                <a:ext uri="{FF2B5EF4-FFF2-40B4-BE49-F238E27FC236}"/>
              </a:extLst>
            </p:cNvPr>
            <p:cNvSpPr txBox="1"/>
            <p:nvPr/>
          </p:nvSpPr>
          <p:spPr>
            <a:xfrm>
              <a:off x="129906" y="3716581"/>
              <a:ext cx="1152757" cy="523317"/>
            </a:xfrm>
            <a:prstGeom prst="rect">
              <a:avLst/>
            </a:prstGeom>
            <a:noFill/>
          </p:spPr>
          <p:txBody>
            <a:bodyPr wrap="none">
              <a:spAutoFit/>
            </a:bodyPr>
            <a:lstStyle/>
            <a:p>
              <a:pPr algn="ctr" eaLnBrk="1" hangingPunct="1">
                <a:defRPr/>
              </a:pPr>
              <a:r>
                <a:rPr lang="en-US" sz="1400" b="1" dirty="0">
                  <a:solidFill>
                    <a:srgbClr val="FF0000"/>
                  </a:solidFill>
                </a:rPr>
                <a:t>CORRECTIVE </a:t>
              </a:r>
            </a:p>
            <a:p>
              <a:pPr algn="ctr" eaLnBrk="1" hangingPunct="1">
                <a:defRPr/>
              </a:pPr>
              <a:r>
                <a:rPr lang="en-US" sz="1400" b="1" dirty="0">
                  <a:solidFill>
                    <a:srgbClr val="FF0000"/>
                  </a:solidFill>
                </a:rPr>
                <a:t>ACTIONS</a:t>
              </a:r>
              <a:endParaRPr lang="en-IN" sz="1400" b="1" dirty="0">
                <a:solidFill>
                  <a:schemeClr val="accent3">
                    <a:lumMod val="50000"/>
                  </a:schemeClr>
                </a:solidFill>
              </a:endParaRPr>
            </a:p>
          </p:txBody>
        </p:sp>
        <p:sp>
          <p:nvSpPr>
            <p:cNvPr id="13" name="Up Arrow 12">
              <a:extLst>
                <a:ext uri="{FF2B5EF4-FFF2-40B4-BE49-F238E27FC236}"/>
              </a:extLst>
            </p:cNvPr>
            <p:cNvSpPr/>
            <p:nvPr/>
          </p:nvSpPr>
          <p:spPr>
            <a:xfrm>
              <a:off x="468210" y="1412692"/>
              <a:ext cx="142844" cy="2275309"/>
            </a:xfrm>
            <a:prstGeom prst="upArrow">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14" name="Right Arrow 13">
              <a:extLst>
                <a:ext uri="{FF2B5EF4-FFF2-40B4-BE49-F238E27FC236}"/>
              </a:extLst>
            </p:cNvPr>
            <p:cNvSpPr/>
            <p:nvPr/>
          </p:nvSpPr>
          <p:spPr>
            <a:xfrm>
              <a:off x="539632" y="1196752"/>
              <a:ext cx="863411" cy="14449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grpSp>
      <p:grpSp>
        <p:nvGrpSpPr>
          <p:cNvPr id="15" name="Group 22"/>
          <p:cNvGrpSpPr>
            <a:grpSpLocks/>
          </p:cNvGrpSpPr>
          <p:nvPr/>
        </p:nvGrpSpPr>
        <p:grpSpPr bwMode="auto">
          <a:xfrm>
            <a:off x="2874053" y="4876004"/>
            <a:ext cx="3125599" cy="1428611"/>
            <a:chOff x="2180526" y="4269966"/>
            <a:chExt cx="3125599" cy="1428611"/>
          </a:xfrm>
        </p:grpSpPr>
        <p:grpSp>
          <p:nvGrpSpPr>
            <p:cNvPr id="16" name="Group 22"/>
            <p:cNvGrpSpPr>
              <a:grpSpLocks/>
            </p:cNvGrpSpPr>
            <p:nvPr/>
          </p:nvGrpSpPr>
          <p:grpSpPr bwMode="auto">
            <a:xfrm>
              <a:off x="2180526" y="4269966"/>
              <a:ext cx="3125599" cy="1428611"/>
              <a:chOff x="656703" y="4293096"/>
              <a:chExt cx="3124754" cy="1427828"/>
            </a:xfrm>
          </p:grpSpPr>
          <p:sp>
            <p:nvSpPr>
              <p:cNvPr id="19" name="TextBox 18">
                <a:extLst>
                  <a:ext uri="{FF2B5EF4-FFF2-40B4-BE49-F238E27FC236}"/>
                </a:extLst>
              </p:cNvPr>
              <p:cNvSpPr txBox="1"/>
              <p:nvPr/>
            </p:nvSpPr>
            <p:spPr>
              <a:xfrm>
                <a:off x="656703" y="5013426"/>
                <a:ext cx="3124754" cy="707498"/>
              </a:xfrm>
              <a:prstGeom prst="rect">
                <a:avLst/>
              </a:prstGeom>
              <a:noFill/>
            </p:spPr>
            <p:txBody>
              <a:bodyPr wrap="none">
                <a:spAutoFit/>
              </a:bodyPr>
              <a:lstStyle/>
              <a:p>
                <a:pPr algn="ctr" eaLnBrk="1" hangingPunct="1">
                  <a:defRPr/>
                </a:pPr>
                <a:r>
                  <a:rPr lang="en-US" sz="1200" b="1" dirty="0"/>
                  <a:t>    FACTS OF </a:t>
                </a:r>
              </a:p>
              <a:p>
                <a:pPr eaLnBrk="1" hangingPunct="1">
                  <a:defRPr/>
                </a:pPr>
                <a:endParaRPr lang="en-US" sz="1400" b="1" dirty="0"/>
              </a:p>
              <a:p>
                <a:pPr eaLnBrk="1" hangingPunct="1">
                  <a:defRPr/>
                </a:pPr>
                <a:r>
                  <a:rPr lang="en-US" sz="1400" b="1" dirty="0">
                    <a:solidFill>
                      <a:srgbClr val="FF0000"/>
                    </a:solidFill>
                  </a:rPr>
                  <a:t>NON-CONFORMITY   </a:t>
                </a:r>
                <a:r>
                  <a:rPr lang="en-US" sz="1400" b="1" dirty="0"/>
                  <a:t>         </a:t>
                </a:r>
                <a:r>
                  <a:rPr lang="en-US" sz="1400" b="1" dirty="0">
                    <a:solidFill>
                      <a:schemeClr val="accent3">
                        <a:lumMod val="50000"/>
                      </a:schemeClr>
                    </a:solidFill>
                    <a:effectLst>
                      <a:outerShdw blurRad="38100" dist="38100" dir="2700000" algn="tl">
                        <a:srgbClr val="000000">
                          <a:alpha val="43137"/>
                        </a:srgbClr>
                      </a:outerShdw>
                    </a:effectLst>
                  </a:rPr>
                  <a:t>CONFORMITY</a:t>
                </a:r>
                <a:endParaRPr lang="en-IN" sz="1400" b="1" dirty="0">
                  <a:solidFill>
                    <a:schemeClr val="accent3">
                      <a:lumMod val="50000"/>
                    </a:schemeClr>
                  </a:solidFill>
                  <a:effectLst>
                    <a:outerShdw blurRad="38100" dist="38100" dir="2700000" algn="tl">
                      <a:srgbClr val="000000">
                        <a:alpha val="43137"/>
                      </a:srgbClr>
                    </a:outerShdw>
                  </a:effectLst>
                </a:endParaRPr>
              </a:p>
            </p:txBody>
          </p:sp>
          <p:sp>
            <p:nvSpPr>
              <p:cNvPr id="20" name="Down Arrow 19">
                <a:extLst>
                  <a:ext uri="{FF2B5EF4-FFF2-40B4-BE49-F238E27FC236}"/>
                </a:extLst>
              </p:cNvPr>
              <p:cNvSpPr/>
              <p:nvPr/>
            </p:nvSpPr>
            <p:spPr>
              <a:xfrm>
                <a:off x="2195274" y="4293096"/>
                <a:ext cx="288847" cy="575947"/>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grpSp>
        <p:cxnSp>
          <p:nvCxnSpPr>
            <p:cNvPr id="17" name="Straight Arrow Connector 16">
              <a:extLst>
                <a:ext uri="{FF2B5EF4-FFF2-40B4-BE49-F238E27FC236}"/>
              </a:extLst>
            </p:cNvPr>
            <p:cNvCxnSpPr>
              <a:cxnSpLocks/>
            </p:cNvCxnSpPr>
            <p:nvPr/>
          </p:nvCxnSpPr>
          <p:spPr>
            <a:xfrm flipH="1">
              <a:off x="3143250" y="5206593"/>
              <a:ext cx="684213" cy="214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extLst>
            </p:cNvPr>
            <p:cNvCxnSpPr/>
            <p:nvPr/>
          </p:nvCxnSpPr>
          <p:spPr>
            <a:xfrm>
              <a:off x="3827463" y="5179606"/>
              <a:ext cx="828675" cy="165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extLst>
          </p:cNvPr>
          <p:cNvSpPr txBox="1"/>
          <p:nvPr/>
        </p:nvSpPr>
        <p:spPr>
          <a:xfrm>
            <a:off x="93306" y="4171555"/>
            <a:ext cx="2541845" cy="1985159"/>
          </a:xfrm>
          <a:prstGeom prst="rect">
            <a:avLst/>
          </a:prstGeom>
          <a:noFill/>
          <a:ln>
            <a:solidFill>
              <a:srgbClr val="FFC000"/>
            </a:solidFill>
          </a:ln>
        </p:spPr>
        <p:txBody>
          <a:bodyPr wrap="square">
            <a:spAutoFit/>
          </a:bodyPr>
          <a:lstStyle/>
          <a:p>
            <a:pPr algn="just" eaLnBrk="1" hangingPunct="1">
              <a:defRPr/>
            </a:pPr>
            <a:r>
              <a:rPr lang="en-US" sz="1400" b="1" dirty="0">
                <a:solidFill>
                  <a:schemeClr val="tx2">
                    <a:lumMod val="50000"/>
                  </a:schemeClr>
                </a:solidFill>
                <a:latin typeface="+mj-lt"/>
              </a:rPr>
              <a:t>Evidences  of Audit Finding</a:t>
            </a:r>
          </a:p>
          <a:p>
            <a:pPr algn="just" eaLnBrk="1" hangingPunct="1">
              <a:defRPr/>
            </a:pPr>
            <a:r>
              <a:rPr lang="en-US" sz="1400" b="1" dirty="0">
                <a:solidFill>
                  <a:schemeClr val="tx2">
                    <a:lumMod val="50000"/>
                  </a:schemeClr>
                </a:solidFill>
                <a:latin typeface="+mj-lt"/>
              </a:rPr>
              <a:t>Details of the samples of PDP</a:t>
            </a:r>
          </a:p>
          <a:p>
            <a:pPr algn="just" eaLnBrk="1" hangingPunct="1">
              <a:defRPr/>
            </a:pPr>
            <a:endParaRPr lang="en-US" sz="1400" b="1" i="1" dirty="0">
              <a:solidFill>
                <a:schemeClr val="tx2">
                  <a:lumMod val="50000"/>
                </a:schemeClr>
              </a:solidFill>
              <a:latin typeface="+mj-lt"/>
            </a:endParaRPr>
          </a:p>
          <a:p>
            <a:pPr algn="just" eaLnBrk="1" hangingPunct="1">
              <a:defRPr/>
            </a:pPr>
            <a:r>
              <a:rPr lang="en-US" sz="1400" b="1" i="1" dirty="0">
                <a:solidFill>
                  <a:schemeClr val="tx2">
                    <a:lumMod val="50000"/>
                  </a:schemeClr>
                </a:solidFill>
                <a:latin typeface="+mj-lt"/>
              </a:rPr>
              <a:t>Process   </a:t>
            </a:r>
            <a:r>
              <a:rPr lang="en-US" sz="1400" b="1" i="1" dirty="0" smtClean="0">
                <a:solidFill>
                  <a:schemeClr val="tx2">
                    <a:lumMod val="50000"/>
                  </a:schemeClr>
                </a:solidFill>
                <a:latin typeface="+mj-lt"/>
              </a:rPr>
              <a:t>     </a:t>
            </a:r>
            <a:r>
              <a:rPr lang="en-US" sz="1400" b="1" i="1" dirty="0">
                <a:solidFill>
                  <a:schemeClr val="tx2">
                    <a:lumMod val="50000"/>
                  </a:schemeClr>
                </a:solidFill>
                <a:latin typeface="+mj-lt"/>
              </a:rPr>
              <a:t>&gt; </a:t>
            </a:r>
            <a:r>
              <a:rPr lang="en-US" sz="1400" b="1" i="1" dirty="0">
                <a:solidFill>
                  <a:schemeClr val="tx2"/>
                </a:solidFill>
                <a:latin typeface="+mj-lt"/>
              </a:rPr>
              <a:t>VAPT Process </a:t>
            </a:r>
          </a:p>
          <a:p>
            <a:pPr algn="just" eaLnBrk="1" hangingPunct="1">
              <a:defRPr/>
            </a:pPr>
            <a:r>
              <a:rPr lang="en-US" sz="1400" b="1" i="1" dirty="0">
                <a:solidFill>
                  <a:schemeClr val="tx2">
                    <a:lumMod val="50000"/>
                  </a:schemeClr>
                </a:solidFill>
                <a:latin typeface="+mj-lt"/>
              </a:rPr>
              <a:t>Document </a:t>
            </a:r>
            <a:r>
              <a:rPr lang="en-US" sz="1400" b="1" i="1" dirty="0" smtClean="0">
                <a:solidFill>
                  <a:schemeClr val="tx2">
                    <a:lumMod val="50000"/>
                  </a:schemeClr>
                </a:solidFill>
                <a:latin typeface="+mj-lt"/>
              </a:rPr>
              <a:t> &gt;</a:t>
            </a:r>
            <a:r>
              <a:rPr lang="en-US" sz="1400" b="1" i="1" dirty="0">
                <a:solidFill>
                  <a:schemeClr val="tx2"/>
                </a:solidFill>
                <a:latin typeface="+mj-lt"/>
              </a:rPr>
              <a:t>VAPT Plan # 4 Issue 1 Dt XX/XX/XX</a:t>
            </a:r>
          </a:p>
          <a:p>
            <a:pPr algn="just" eaLnBrk="1" hangingPunct="1">
              <a:defRPr/>
            </a:pPr>
            <a:r>
              <a:rPr lang="en-US" sz="1400" b="1" i="1" dirty="0">
                <a:solidFill>
                  <a:schemeClr val="tx2">
                    <a:lumMod val="50000"/>
                  </a:schemeClr>
                </a:solidFill>
                <a:latin typeface="+mj-lt"/>
              </a:rPr>
              <a:t>People  </a:t>
            </a:r>
            <a:r>
              <a:rPr lang="en-US" sz="1400" b="1" i="1" dirty="0" smtClean="0">
                <a:solidFill>
                  <a:schemeClr val="tx2">
                    <a:lumMod val="50000"/>
                  </a:schemeClr>
                </a:solidFill>
                <a:latin typeface="+mj-lt"/>
              </a:rPr>
              <a:t> </a:t>
            </a:r>
            <a:r>
              <a:rPr lang="en-US" sz="1400" b="1" i="1" dirty="0" smtClean="0">
                <a:solidFill>
                  <a:schemeClr val="tx2"/>
                </a:solidFill>
                <a:latin typeface="+mj-lt"/>
              </a:rPr>
              <a:t>&gt; </a:t>
            </a:r>
            <a:r>
              <a:rPr lang="en-US" sz="1400" b="1" i="1" dirty="0">
                <a:solidFill>
                  <a:schemeClr val="tx2"/>
                </a:solidFill>
                <a:latin typeface="+mj-lt"/>
              </a:rPr>
              <a:t>Data Center In-charge &amp; Team</a:t>
            </a:r>
          </a:p>
          <a:p>
            <a:pPr eaLnBrk="1" hangingPunct="1">
              <a:defRPr/>
            </a:pPr>
            <a:endParaRPr lang="en-IN" sz="1100" b="1" i="1" dirty="0">
              <a:solidFill>
                <a:srgbClr val="FF0000"/>
              </a:solidFill>
              <a:latin typeface="+mj-lt"/>
            </a:endParaRPr>
          </a:p>
        </p:txBody>
      </p:sp>
      <p:sp>
        <p:nvSpPr>
          <p:cNvPr id="22" name="TextBox 21">
            <a:extLst>
              <a:ext uri="{FF2B5EF4-FFF2-40B4-BE49-F238E27FC236}"/>
            </a:extLst>
          </p:cNvPr>
          <p:cNvSpPr txBox="1"/>
          <p:nvPr/>
        </p:nvSpPr>
        <p:spPr bwMode="auto">
          <a:xfrm>
            <a:off x="5486400" y="2977145"/>
            <a:ext cx="3581400" cy="2554545"/>
          </a:xfrm>
          <a:prstGeom prst="rect">
            <a:avLst/>
          </a:prstGeom>
          <a:solidFill>
            <a:schemeClr val="bg2">
              <a:lumMod val="75000"/>
            </a:schemeClr>
          </a:solidFill>
          <a:ln>
            <a:solidFill>
              <a:schemeClr val="tx1"/>
            </a:solidFill>
          </a:ln>
        </p:spPr>
        <p:txBody>
          <a:bodyPr wrap="square">
            <a:spAutoFit/>
          </a:bodyPr>
          <a:lstStyle/>
          <a:p>
            <a:pPr eaLnBrk="1" hangingPunct="1">
              <a:defRPr/>
            </a:pPr>
            <a:r>
              <a:rPr lang="en-US" sz="1600" dirty="0">
                <a:latin typeface="+mj-lt"/>
              </a:rPr>
              <a:t>    </a:t>
            </a:r>
            <a:r>
              <a:rPr lang="en-US" sz="1600" b="1" dirty="0">
                <a:latin typeface="+mj-lt"/>
              </a:rPr>
              <a:t>THERE ARE FOUR (4)  AUDIT CRITERIA</a:t>
            </a:r>
          </a:p>
          <a:p>
            <a:pPr eaLnBrk="1" hangingPunct="1">
              <a:defRPr/>
            </a:pPr>
            <a:endParaRPr lang="en-US" sz="1600" dirty="0">
              <a:latin typeface="+mj-lt"/>
            </a:endParaRPr>
          </a:p>
          <a:p>
            <a:pPr eaLnBrk="1" hangingPunct="1">
              <a:defRPr/>
            </a:pPr>
            <a:r>
              <a:rPr lang="en-US" sz="1600" dirty="0">
                <a:latin typeface="+mj-lt"/>
              </a:rPr>
              <a:t>1</a:t>
            </a:r>
            <a:r>
              <a:rPr lang="en-US" sz="1600" dirty="0">
                <a:solidFill>
                  <a:schemeClr val="tx2">
                    <a:lumMod val="50000"/>
                  </a:schemeClr>
                </a:solidFill>
                <a:latin typeface="+mj-lt"/>
              </a:rPr>
              <a:t>&gt; ISMS Standard (ISO 27001:2013)</a:t>
            </a:r>
          </a:p>
          <a:p>
            <a:pPr eaLnBrk="1" hangingPunct="1">
              <a:defRPr/>
            </a:pPr>
            <a:r>
              <a:rPr lang="en-US" sz="1600" dirty="0">
                <a:solidFill>
                  <a:schemeClr val="tx2">
                    <a:lumMod val="50000"/>
                  </a:schemeClr>
                </a:solidFill>
                <a:latin typeface="+mj-lt"/>
              </a:rPr>
              <a:t>      &amp;</a:t>
            </a:r>
          </a:p>
          <a:p>
            <a:pPr eaLnBrk="1" hangingPunct="1">
              <a:defRPr/>
            </a:pPr>
            <a:r>
              <a:rPr lang="en-US" sz="1600" dirty="0">
                <a:solidFill>
                  <a:schemeClr val="tx2">
                    <a:lumMod val="50000"/>
                  </a:schemeClr>
                </a:solidFill>
                <a:latin typeface="+mj-lt"/>
              </a:rPr>
              <a:t>2&gt; Interested Party Requirements</a:t>
            </a:r>
          </a:p>
          <a:p>
            <a:pPr eaLnBrk="1" hangingPunct="1">
              <a:defRPr/>
            </a:pPr>
            <a:r>
              <a:rPr lang="en-US" sz="1600" dirty="0">
                <a:solidFill>
                  <a:schemeClr val="tx2">
                    <a:lumMod val="50000"/>
                  </a:schemeClr>
                </a:solidFill>
                <a:latin typeface="+mj-lt"/>
              </a:rPr>
              <a:t>      &amp;</a:t>
            </a:r>
          </a:p>
          <a:p>
            <a:pPr eaLnBrk="1" hangingPunct="1">
              <a:defRPr/>
            </a:pPr>
            <a:r>
              <a:rPr lang="en-US" sz="1600" dirty="0">
                <a:solidFill>
                  <a:schemeClr val="tx2">
                    <a:lumMod val="50000"/>
                  </a:schemeClr>
                </a:solidFill>
                <a:latin typeface="+mj-lt"/>
              </a:rPr>
              <a:t>3&gt; ISMS Documents </a:t>
            </a:r>
          </a:p>
          <a:p>
            <a:pPr eaLnBrk="1" hangingPunct="1">
              <a:defRPr/>
            </a:pPr>
            <a:r>
              <a:rPr lang="en-US" sz="1600" dirty="0">
                <a:solidFill>
                  <a:schemeClr val="tx2">
                    <a:lumMod val="50000"/>
                  </a:schemeClr>
                </a:solidFill>
                <a:latin typeface="+mj-lt"/>
              </a:rPr>
              <a:t>     &amp;</a:t>
            </a:r>
          </a:p>
          <a:p>
            <a:pPr eaLnBrk="1" hangingPunct="1">
              <a:defRPr/>
            </a:pPr>
            <a:r>
              <a:rPr lang="en-US" sz="1600" dirty="0">
                <a:solidFill>
                  <a:schemeClr val="tx2">
                    <a:lumMod val="50000"/>
                  </a:schemeClr>
                </a:solidFill>
                <a:latin typeface="+mj-lt"/>
              </a:rPr>
              <a:t>4&gt; Legal requirements (Statutes &amp; Regulatory</a:t>
            </a:r>
            <a:r>
              <a:rPr lang="en-US" sz="1100" b="1" dirty="0">
                <a:latin typeface="+mj-lt"/>
              </a:rPr>
              <a:t>)</a:t>
            </a:r>
            <a:endParaRPr lang="en-IN" sz="1100" b="1" dirty="0">
              <a:latin typeface="+mj-lt"/>
            </a:endParaRPr>
          </a:p>
        </p:txBody>
      </p:sp>
      <p:sp>
        <p:nvSpPr>
          <p:cNvPr id="23" name="Right Arrow 22"/>
          <p:cNvSpPr/>
          <p:nvPr/>
        </p:nvSpPr>
        <p:spPr>
          <a:xfrm>
            <a:off x="4700720" y="4309456"/>
            <a:ext cx="785680" cy="23919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 descr="ISO 9001:2008 Lead Auditor Training"/>
          <p:cNvPicPr>
            <a:picLocks noChangeAspect="1" noChangeArrowheads="1"/>
          </p:cNvPicPr>
          <p:nvPr/>
        </p:nvPicPr>
        <p:blipFill>
          <a:blip r:embed="rId3">
            <a:lum contrast="10000"/>
          </a:blip>
          <a:srcRect t="14285" b="8571"/>
          <a:stretch>
            <a:fillRect/>
          </a:stretch>
        </p:blipFill>
        <p:spPr bwMode="auto">
          <a:xfrm>
            <a:off x="319528" y="627866"/>
            <a:ext cx="2089399" cy="1552826"/>
          </a:xfrm>
          <a:prstGeom prst="rect">
            <a:avLst/>
          </a:prstGeom>
          <a:ln>
            <a:headEnd/>
            <a:tailEnd/>
          </a:ln>
        </p:spPr>
        <p:style>
          <a:lnRef idx="0">
            <a:schemeClr val="accent3"/>
          </a:lnRef>
          <a:fillRef idx="3">
            <a:schemeClr val="accent3"/>
          </a:fillRef>
          <a:effectRef idx="3">
            <a:schemeClr val="accent3"/>
          </a:effectRef>
          <a:fontRef idx="minor">
            <a:schemeClr val="lt1"/>
          </a:fontRef>
        </p:style>
      </p:pic>
      <p:sp>
        <p:nvSpPr>
          <p:cNvPr id="25" name="TextBox 23"/>
          <p:cNvSpPr txBox="1">
            <a:spLocks noChangeArrowheads="1"/>
          </p:cNvSpPr>
          <p:nvPr/>
        </p:nvSpPr>
        <p:spPr bwMode="auto">
          <a:xfrm>
            <a:off x="3464436" y="955384"/>
            <a:ext cx="2221057" cy="307777"/>
          </a:xfrm>
          <a:prstGeom prst="rect">
            <a:avLst/>
          </a:prstGeom>
          <a:noFill/>
          <a:ln w="9525">
            <a:noFill/>
            <a:miter lim="800000"/>
            <a:headEnd/>
            <a:tailEnd/>
          </a:ln>
        </p:spPr>
        <p:txBody>
          <a:bodyPr wrap="none">
            <a:spAutoFit/>
          </a:bodyPr>
          <a:lstStyle/>
          <a:p>
            <a:pPr>
              <a:defRPr/>
            </a:pPr>
            <a:r>
              <a:rPr lang="en-IN" altLang="en-US" sz="1400" b="1" i="1" dirty="0">
                <a:solidFill>
                  <a:schemeClr val="tx2"/>
                </a:solidFill>
                <a:latin typeface="+mj-lt"/>
              </a:rPr>
              <a:t>SAMPLING METHODOLOGY</a:t>
            </a:r>
          </a:p>
        </p:txBody>
      </p:sp>
    </p:spTree>
    <p:extLst>
      <p:ext uri="{BB962C8B-B14F-4D97-AF65-F5344CB8AC3E}">
        <p14:creationId xmlns:p14="http://schemas.microsoft.com/office/powerpoint/2010/main" val="36874063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9" descr="Image result for intention"/>
          <p:cNvPicPr>
            <a:picLocks noChangeAspect="1" noChangeArrowheads="1"/>
          </p:cNvPicPr>
          <p:nvPr/>
        </p:nvPicPr>
        <p:blipFill>
          <a:blip r:embed="rId2"/>
          <a:srcRect/>
          <a:stretch>
            <a:fillRect/>
          </a:stretch>
        </p:blipFill>
        <p:spPr bwMode="auto">
          <a:xfrm>
            <a:off x="3989438" y="3629439"/>
            <a:ext cx="1954162" cy="2304024"/>
          </a:xfrm>
          <a:prstGeom prst="rect">
            <a:avLst/>
          </a:prstGeom>
          <a:noFill/>
          <a:ln w="9525">
            <a:noFill/>
            <a:miter lim="800000"/>
            <a:headEnd/>
            <a:tailEnd/>
          </a:ln>
        </p:spPr>
      </p:pic>
      <p:sp>
        <p:nvSpPr>
          <p:cNvPr id="2" name="Title 1">
            <a:extLst>
              <a:ext uri="{FF2B5EF4-FFF2-40B4-BE49-F238E27FC236}"/>
            </a:extLst>
          </p:cNvPr>
          <p:cNvSpPr txBox="1">
            <a:spLocks/>
          </p:cNvSpPr>
          <p:nvPr/>
        </p:nvSpPr>
        <p:spPr>
          <a:xfrm>
            <a:off x="98424" y="222741"/>
            <a:ext cx="5311775" cy="523875"/>
          </a:xfrm>
          <a:prstGeom prst="rect">
            <a:avLst/>
          </a:prstGeom>
        </p:spPr>
        <p:txBody>
          <a:bodyPr/>
          <a:lstStyle/>
          <a:p>
            <a:pPr eaLnBrk="1" fontAlgn="auto" hangingPunct="1">
              <a:spcAft>
                <a:spcPts val="0"/>
              </a:spcAft>
              <a:defRPr/>
            </a:pPr>
            <a:r>
              <a:rPr lang="en-US" b="1" dirty="0">
                <a:latin typeface="Century Gothic" pitchFamily="34" charset="0"/>
                <a:ea typeface="+mj-ea"/>
                <a:cs typeface="+mj-cs"/>
              </a:rPr>
              <a:t>Purpose of System Audit                     </a:t>
            </a:r>
            <a:r>
              <a:rPr lang="en-US" b="1" dirty="0">
                <a:latin typeface="Arial Black" panose="020B0A04020102020204" pitchFamily="34" charset="0"/>
                <a:ea typeface="+mj-ea"/>
                <a:cs typeface="+mj-cs"/>
              </a:rPr>
              <a:t>INTENT</a:t>
            </a:r>
            <a:r>
              <a:rPr lang="en-US" sz="1600" b="1" dirty="0">
                <a:latin typeface="Century Gothic" pitchFamily="34" charset="0"/>
                <a:ea typeface="+mj-ea"/>
                <a:cs typeface="+mj-cs"/>
              </a:rPr>
              <a:t> </a:t>
            </a:r>
            <a:endParaRPr lang="en-US" b="1" dirty="0">
              <a:latin typeface="Century Gothic" pitchFamily="34" charset="0"/>
              <a:ea typeface="+mj-ea"/>
              <a:cs typeface="+mj-cs"/>
            </a:endParaRPr>
          </a:p>
        </p:txBody>
      </p:sp>
      <p:sp>
        <p:nvSpPr>
          <p:cNvPr id="3" name="Arrow: Right 4">
            <a:extLst>
              <a:ext uri="{FF2B5EF4-FFF2-40B4-BE49-F238E27FC236}"/>
            </a:extLst>
          </p:cNvPr>
          <p:cNvSpPr/>
          <p:nvPr/>
        </p:nvSpPr>
        <p:spPr>
          <a:xfrm>
            <a:off x="2933164" y="299590"/>
            <a:ext cx="1127125"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 name="Rectangle 3"/>
          <p:cNvSpPr/>
          <p:nvPr/>
        </p:nvSpPr>
        <p:spPr>
          <a:xfrm>
            <a:off x="304800" y="754979"/>
            <a:ext cx="8077200" cy="646331"/>
          </a:xfrm>
          <a:prstGeom prst="rect">
            <a:avLst/>
          </a:prstGeom>
        </p:spPr>
        <p:txBody>
          <a:bodyPr wrap="square">
            <a:spAutoFit/>
          </a:bodyPr>
          <a:lstStyle/>
          <a:p>
            <a:r>
              <a:rPr lang="en-US" dirty="0"/>
              <a:t>The main objective of systems auditing is to validate the integrity of the information and data stored in the databases of the information systems and their processing. </a:t>
            </a:r>
          </a:p>
        </p:txBody>
      </p:sp>
      <p:sp>
        <p:nvSpPr>
          <p:cNvPr id="5" name="TextBox 6"/>
          <p:cNvSpPr txBox="1">
            <a:spLocks noChangeArrowheads="1"/>
          </p:cNvSpPr>
          <p:nvPr/>
        </p:nvSpPr>
        <p:spPr bwMode="auto">
          <a:xfrm>
            <a:off x="310166" y="2428098"/>
            <a:ext cx="2982911" cy="369332"/>
          </a:xfrm>
          <a:prstGeom prst="rect">
            <a:avLst/>
          </a:prstGeom>
          <a:solidFill>
            <a:schemeClr val="accent2">
              <a:lumMod val="40000"/>
              <a:lumOff val="60000"/>
            </a:schemeClr>
          </a:solidFill>
          <a:ln w="9525">
            <a:noFill/>
            <a:miter lim="800000"/>
            <a:headEnd/>
            <a:tailEnd/>
          </a:ln>
        </p:spPr>
        <p:txBody>
          <a:bodyPr wrap="square">
            <a:spAutoFit/>
          </a:bodyPr>
          <a:lstStyle>
            <a:defPPr>
              <a:defRPr lang="en-US"/>
            </a:defPPr>
            <a:lvl1pPr algn="ctr">
              <a:defRPr b="1" i="1">
                <a:solidFill>
                  <a:srgbClr val="FFFF00"/>
                </a:solidFill>
                <a:latin typeface="Calibri" pitchFamily="34" charset="0"/>
              </a:defRPr>
            </a:lvl1pPr>
          </a:lstStyle>
          <a:p>
            <a:r>
              <a:rPr lang="en-US" altLang="en-US" dirty="0"/>
              <a:t>Productive and Team work !</a:t>
            </a:r>
          </a:p>
        </p:txBody>
      </p:sp>
      <p:pic>
        <p:nvPicPr>
          <p:cNvPr id="6" name="Picture 10" descr="Image result for information security"/>
          <p:cNvPicPr>
            <a:picLocks noChangeAspect="1" noChangeArrowheads="1"/>
          </p:cNvPicPr>
          <p:nvPr/>
        </p:nvPicPr>
        <p:blipFill>
          <a:blip r:embed="rId3"/>
          <a:srcRect/>
          <a:stretch>
            <a:fillRect/>
          </a:stretch>
        </p:blipFill>
        <p:spPr bwMode="auto">
          <a:xfrm>
            <a:off x="275823" y="3297239"/>
            <a:ext cx="3713615" cy="2927146"/>
          </a:xfrm>
          <a:prstGeom prst="rect">
            <a:avLst/>
          </a:prstGeom>
          <a:noFill/>
          <a:ln w="9525">
            <a:noFill/>
            <a:miter lim="800000"/>
            <a:headEnd/>
            <a:tailEnd/>
          </a:ln>
        </p:spPr>
      </p:pic>
      <p:sp>
        <p:nvSpPr>
          <p:cNvPr id="7" name="TextBox 6"/>
          <p:cNvSpPr txBox="1">
            <a:spLocks noChangeArrowheads="1"/>
          </p:cNvSpPr>
          <p:nvPr/>
        </p:nvSpPr>
        <p:spPr bwMode="auto">
          <a:xfrm>
            <a:off x="5834505" y="2428098"/>
            <a:ext cx="2875703" cy="369332"/>
          </a:xfrm>
          <a:prstGeom prst="rect">
            <a:avLst/>
          </a:prstGeom>
          <a:solidFill>
            <a:schemeClr val="accent2">
              <a:lumMod val="40000"/>
              <a:lumOff val="60000"/>
            </a:schemeClr>
          </a:solidFill>
          <a:ln w="9525">
            <a:noFill/>
            <a:miter lim="800000"/>
            <a:headEnd/>
            <a:tailEnd/>
          </a:ln>
        </p:spPr>
        <p:txBody>
          <a:bodyPr wrap="square">
            <a:spAutoFit/>
          </a:bodyPr>
          <a:lstStyle/>
          <a:p>
            <a:pPr algn="ctr" eaLnBrk="1" hangingPunct="1"/>
            <a:r>
              <a:rPr lang="en-US" altLang="en-US" b="1" i="1" dirty="0">
                <a:solidFill>
                  <a:srgbClr val="FFFF00"/>
                </a:solidFill>
                <a:latin typeface="Calibri" pitchFamily="34" charset="0"/>
              </a:rPr>
              <a:t>Only on documents !</a:t>
            </a:r>
          </a:p>
        </p:txBody>
      </p:sp>
      <p:pic>
        <p:nvPicPr>
          <p:cNvPr id="8" name="Picture 17" descr="Image result for business continuity plans cartoons"/>
          <p:cNvPicPr>
            <a:picLocks noChangeAspect="1" noChangeArrowheads="1"/>
          </p:cNvPicPr>
          <p:nvPr/>
        </p:nvPicPr>
        <p:blipFill>
          <a:blip r:embed="rId4"/>
          <a:srcRect/>
          <a:stretch>
            <a:fillRect/>
          </a:stretch>
        </p:blipFill>
        <p:spPr bwMode="auto">
          <a:xfrm>
            <a:off x="5834505" y="3297239"/>
            <a:ext cx="3177023" cy="2968425"/>
          </a:xfrm>
          <a:prstGeom prst="rect">
            <a:avLst/>
          </a:prstGeom>
          <a:noFill/>
          <a:ln w="9525">
            <a:noFill/>
            <a:miter lim="800000"/>
            <a:headEnd/>
            <a:tailEnd/>
          </a:ln>
        </p:spPr>
      </p:pic>
    </p:spTree>
    <p:extLst>
      <p:ext uri="{BB962C8B-B14F-4D97-AF65-F5344CB8AC3E}">
        <p14:creationId xmlns:p14="http://schemas.microsoft.com/office/powerpoint/2010/main" val="36874063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txBox="1">
            <a:spLocks/>
          </p:cNvSpPr>
          <p:nvPr/>
        </p:nvSpPr>
        <p:spPr>
          <a:xfrm>
            <a:off x="98424" y="222741"/>
            <a:ext cx="5464176" cy="523875"/>
          </a:xfrm>
          <a:prstGeom prst="rect">
            <a:avLst/>
          </a:prstGeom>
        </p:spPr>
        <p:txBody>
          <a:bodyPr/>
          <a:lstStyle/>
          <a:p>
            <a:pPr eaLnBrk="1" fontAlgn="auto" hangingPunct="1">
              <a:spcAft>
                <a:spcPts val="0"/>
              </a:spcAft>
              <a:defRPr/>
            </a:pPr>
            <a:r>
              <a:rPr lang="en-US" b="1" dirty="0">
                <a:latin typeface="Century Gothic" pitchFamily="34" charset="0"/>
                <a:ea typeface="+mj-ea"/>
                <a:cs typeface="+mj-cs"/>
              </a:rPr>
              <a:t>Purpose of System Audit                     </a:t>
            </a:r>
            <a:r>
              <a:rPr lang="en-US" b="1" dirty="0" smtClean="0">
                <a:latin typeface="Arial Black" panose="020B0A04020102020204" pitchFamily="34" charset="0"/>
                <a:ea typeface="+mj-ea"/>
                <a:cs typeface="+mj-cs"/>
              </a:rPr>
              <a:t>CONTENT</a:t>
            </a:r>
            <a:endParaRPr lang="en-US" b="1" dirty="0">
              <a:latin typeface="Century Gothic" pitchFamily="34" charset="0"/>
              <a:ea typeface="+mj-ea"/>
              <a:cs typeface="+mj-cs"/>
            </a:endParaRPr>
          </a:p>
        </p:txBody>
      </p:sp>
      <p:sp>
        <p:nvSpPr>
          <p:cNvPr id="3" name="Arrow: Right 4">
            <a:extLst>
              <a:ext uri="{FF2B5EF4-FFF2-40B4-BE49-F238E27FC236}"/>
            </a:extLst>
          </p:cNvPr>
          <p:cNvSpPr/>
          <p:nvPr/>
        </p:nvSpPr>
        <p:spPr>
          <a:xfrm>
            <a:off x="2933164" y="299590"/>
            <a:ext cx="1127125"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pic>
        <p:nvPicPr>
          <p:cNvPr id="4" name="Picture 8"/>
          <p:cNvPicPr>
            <a:picLocks noChangeAspect="1" noChangeArrowheads="1"/>
          </p:cNvPicPr>
          <p:nvPr/>
        </p:nvPicPr>
        <p:blipFill>
          <a:blip r:embed="rId2"/>
          <a:srcRect/>
          <a:stretch>
            <a:fillRect/>
          </a:stretch>
        </p:blipFill>
        <p:spPr bwMode="auto">
          <a:xfrm>
            <a:off x="0" y="2459705"/>
            <a:ext cx="4648200" cy="3935384"/>
          </a:xfrm>
          <a:prstGeom prst="rect">
            <a:avLst/>
          </a:prstGeom>
          <a:ln>
            <a:headEnd/>
            <a:tailEnd/>
          </a:ln>
        </p:spPr>
        <p:style>
          <a:lnRef idx="1">
            <a:schemeClr val="accent1"/>
          </a:lnRef>
          <a:fillRef idx="2">
            <a:schemeClr val="accent1"/>
          </a:fillRef>
          <a:effectRef idx="1">
            <a:schemeClr val="accent1"/>
          </a:effectRef>
          <a:fontRef idx="minor">
            <a:schemeClr val="dk1"/>
          </a:fontRef>
        </p:style>
      </p:pic>
      <p:sp>
        <p:nvSpPr>
          <p:cNvPr id="5" name="TextBox 4">
            <a:extLst>
              <a:ext uri="{FF2B5EF4-FFF2-40B4-BE49-F238E27FC236}"/>
            </a:extLst>
          </p:cNvPr>
          <p:cNvSpPr txBox="1"/>
          <p:nvPr/>
        </p:nvSpPr>
        <p:spPr>
          <a:xfrm>
            <a:off x="1600224" y="1440630"/>
            <a:ext cx="2460065" cy="523220"/>
          </a:xfrm>
          <a:prstGeom prst="rect">
            <a:avLst/>
          </a:prstGeom>
          <a:noFill/>
        </p:spPr>
        <p:txBody>
          <a:bodyPr wrap="square">
            <a:spAutoFit/>
          </a:bodyPr>
          <a:lstStyle/>
          <a:p>
            <a:pPr algn="r" eaLnBrk="1" fontAlgn="auto" hangingPunct="1">
              <a:spcBef>
                <a:spcPts val="0"/>
              </a:spcBef>
              <a:spcAft>
                <a:spcPts val="0"/>
              </a:spcAft>
              <a:defRPr/>
            </a:pPr>
            <a:r>
              <a:rPr lang="en-US" sz="2800" b="1" i="1" dirty="0">
                <a:solidFill>
                  <a:schemeClr val="tx2"/>
                </a:solidFill>
                <a:latin typeface="+mn-lt"/>
              </a:rPr>
              <a:t>Compliance !</a:t>
            </a:r>
          </a:p>
        </p:txBody>
      </p:sp>
      <p:pic>
        <p:nvPicPr>
          <p:cNvPr id="6" name="Picture 23" descr="Image result for non-compliance"/>
          <p:cNvPicPr>
            <a:picLocks noChangeAspect="1" noChangeArrowheads="1"/>
          </p:cNvPicPr>
          <p:nvPr/>
        </p:nvPicPr>
        <p:blipFill>
          <a:blip r:embed="rId3"/>
          <a:srcRect/>
          <a:stretch>
            <a:fillRect/>
          </a:stretch>
        </p:blipFill>
        <p:spPr bwMode="auto">
          <a:xfrm>
            <a:off x="4060289" y="1359293"/>
            <a:ext cx="1207917" cy="604557"/>
          </a:xfrm>
          <a:prstGeom prst="rect">
            <a:avLst/>
          </a:prstGeom>
          <a:noFill/>
          <a:ln w="9525">
            <a:noFill/>
            <a:miter lim="800000"/>
            <a:headEnd/>
            <a:tailEnd/>
          </a:ln>
        </p:spPr>
      </p:pic>
      <p:pic>
        <p:nvPicPr>
          <p:cNvPr id="7" name="Picture 25" descr="Image result for non-compliance"/>
          <p:cNvPicPr>
            <a:picLocks noChangeAspect="1" noChangeArrowheads="1"/>
          </p:cNvPicPr>
          <p:nvPr/>
        </p:nvPicPr>
        <p:blipFill>
          <a:blip r:embed="rId4"/>
          <a:srcRect/>
          <a:stretch>
            <a:fillRect/>
          </a:stretch>
        </p:blipFill>
        <p:spPr bwMode="auto">
          <a:xfrm>
            <a:off x="4648200" y="2459705"/>
            <a:ext cx="4331260" cy="3935383"/>
          </a:xfrm>
          <a:prstGeom prst="rect">
            <a:avLst/>
          </a:prstGeom>
          <a:ln>
            <a:headEnd/>
            <a:tailEnd/>
          </a:ln>
        </p:spPr>
        <p:style>
          <a:lnRef idx="1">
            <a:schemeClr val="accent1"/>
          </a:lnRef>
          <a:fillRef idx="2">
            <a:schemeClr val="accent1"/>
          </a:fillRef>
          <a:effectRef idx="1">
            <a:schemeClr val="accent1"/>
          </a:effectRef>
          <a:fontRef idx="minor">
            <a:schemeClr val="dk1"/>
          </a:fontRef>
        </p:style>
      </p:pic>
      <p:sp>
        <p:nvSpPr>
          <p:cNvPr id="8" name="TextBox 7">
            <a:extLst>
              <a:ext uri="{FF2B5EF4-FFF2-40B4-BE49-F238E27FC236}"/>
            </a:extLst>
          </p:cNvPr>
          <p:cNvSpPr txBox="1"/>
          <p:nvPr/>
        </p:nvSpPr>
        <p:spPr>
          <a:xfrm>
            <a:off x="5231842" y="1359293"/>
            <a:ext cx="3163976" cy="523220"/>
          </a:xfrm>
          <a:prstGeom prst="rect">
            <a:avLst/>
          </a:prstGeom>
          <a:noFill/>
        </p:spPr>
        <p:txBody>
          <a:bodyPr wrap="square">
            <a:spAutoFit/>
          </a:bodyPr>
          <a:lstStyle/>
          <a:p>
            <a:pPr eaLnBrk="1" fontAlgn="auto" hangingPunct="1">
              <a:spcBef>
                <a:spcPts val="0"/>
              </a:spcBef>
              <a:spcAft>
                <a:spcPts val="0"/>
              </a:spcAft>
              <a:defRPr/>
            </a:pPr>
            <a:r>
              <a:rPr lang="en-US" sz="2800" b="1" i="1" dirty="0">
                <a:solidFill>
                  <a:schemeClr val="tx2"/>
                </a:solidFill>
                <a:latin typeface="+mn-lt"/>
              </a:rPr>
              <a:t>Non-Compliance !</a:t>
            </a:r>
          </a:p>
        </p:txBody>
      </p:sp>
    </p:spTree>
    <p:extLst>
      <p:ext uri="{BB962C8B-B14F-4D97-AF65-F5344CB8AC3E}">
        <p14:creationId xmlns:p14="http://schemas.microsoft.com/office/powerpoint/2010/main" val="36874063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28575" y="115888"/>
            <a:ext cx="4467225" cy="369332"/>
          </a:xfrm>
          <a:prstGeom prst="rect">
            <a:avLst/>
          </a:prstGeom>
          <a:noFill/>
          <a:ln w="9525">
            <a:noFill/>
            <a:miter lim="800000"/>
            <a:headEnd/>
            <a:tailEnd/>
          </a:ln>
        </p:spPr>
        <p:txBody>
          <a:bodyPr wrap="square">
            <a:spAutoFit/>
          </a:bodyPr>
          <a:lstStyle/>
          <a:p>
            <a:r>
              <a:rPr lang="en-IN" altLang="en-US" b="1" i="1" dirty="0">
                <a:solidFill>
                  <a:schemeClr val="tx2"/>
                </a:solidFill>
              </a:rPr>
              <a:t>Parties involved in Audit &amp; Roles</a:t>
            </a:r>
          </a:p>
        </p:txBody>
      </p:sp>
      <p:pic>
        <p:nvPicPr>
          <p:cNvPr id="3" name="Picture 3"/>
          <p:cNvPicPr>
            <a:picLocks noChangeAspect="1" noChangeArrowheads="1"/>
          </p:cNvPicPr>
          <p:nvPr/>
        </p:nvPicPr>
        <p:blipFill>
          <a:blip r:embed="rId2"/>
          <a:srcRect l="16696" t="14812"/>
          <a:stretch>
            <a:fillRect/>
          </a:stretch>
        </p:blipFill>
        <p:spPr bwMode="auto">
          <a:xfrm>
            <a:off x="0" y="990600"/>
            <a:ext cx="8991600" cy="5105400"/>
          </a:xfrm>
          <a:prstGeom prst="rect">
            <a:avLst/>
          </a:prstGeom>
          <a:noFill/>
          <a:ln w="9525">
            <a:noFill/>
            <a:miter lim="800000"/>
            <a:headEnd/>
            <a:tailEnd/>
          </a:ln>
        </p:spPr>
      </p:pic>
    </p:spTree>
    <p:extLst>
      <p:ext uri="{BB962C8B-B14F-4D97-AF65-F5344CB8AC3E}">
        <p14:creationId xmlns:p14="http://schemas.microsoft.com/office/powerpoint/2010/main" val="36874063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818</TotalTime>
  <Words>1945</Words>
  <Application>Microsoft Office PowerPoint</Application>
  <PresentationFormat>On-screen Show (4:3)</PresentationFormat>
  <Paragraphs>292</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ISO 27001 Auditing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InfocusIT-1</dc:creator>
  <cp:lastModifiedBy>InfocusIT-1</cp:lastModifiedBy>
  <cp:revision>60</cp:revision>
  <dcterms:created xsi:type="dcterms:W3CDTF">2022-05-13T04:22:29Z</dcterms:created>
  <dcterms:modified xsi:type="dcterms:W3CDTF">2022-06-06T06:38:12Z</dcterms:modified>
</cp:coreProperties>
</file>